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3" r:id="rId7"/>
    <p:sldId id="264" r:id="rId8"/>
    <p:sldId id="265" r:id="rId9"/>
    <p:sldId id="266" r:id="rId10"/>
    <p:sldId id="267" r:id="rId11"/>
    <p:sldId id="268" r:id="rId12"/>
    <p:sldId id="269" r:id="rId13"/>
    <p:sldId id="270" r:id="rId14"/>
    <p:sldId id="271" r:id="rId15"/>
    <p:sldId id="272" r:id="rId16"/>
    <p:sldId id="273" r:id="rId17"/>
    <p:sldId id="283" r:id="rId18"/>
    <p:sldId id="285" r:id="rId19"/>
    <p:sldId id="284" r:id="rId20"/>
    <p:sldId id="286" r:id="rId21"/>
    <p:sldId id="287" r:id="rId22"/>
    <p:sldId id="289" r:id="rId23"/>
    <p:sldId id="277" r:id="rId24"/>
    <p:sldId id="278" r:id="rId25"/>
    <p:sldId id="279" r:id="rId26"/>
    <p:sldId id="288" r:id="rId27"/>
    <p:sldId id="280" r:id="rId28"/>
    <p:sldId id="281" r:id="rId29"/>
    <p:sldId id="282" r:id="rId30"/>
    <p:sldId id="276" r:id="rId31"/>
    <p:sldId id="290" r:id="rId32"/>
    <p:sldId id="291"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1B6A13-3E8C-4352-8ED7-5C3F436576E7}"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tr-TR"/>
        </a:p>
      </dgm:t>
    </dgm:pt>
    <dgm:pt modelId="{8295080B-911F-48CE-B076-B043CD506701}">
      <dgm:prSet phldrT="[Metin]"/>
      <dgm:spPr/>
      <dgm:t>
        <a:bodyPr/>
        <a:lstStyle/>
        <a:p>
          <a:r>
            <a:rPr lang="tr-TR" dirty="0"/>
            <a:t>ISO 9001</a:t>
          </a:r>
        </a:p>
      </dgm:t>
    </dgm:pt>
    <dgm:pt modelId="{8C7057DF-72FB-41F2-9132-B8F087B5C2E6}" type="parTrans" cxnId="{12572C56-3199-4AFB-8AF7-735538FD2BE5}">
      <dgm:prSet/>
      <dgm:spPr/>
      <dgm:t>
        <a:bodyPr/>
        <a:lstStyle/>
        <a:p>
          <a:endParaRPr lang="tr-TR"/>
        </a:p>
      </dgm:t>
    </dgm:pt>
    <dgm:pt modelId="{BE6F84A3-B2C4-42A7-B566-2B65C1777E68}" type="sibTrans" cxnId="{12572C56-3199-4AFB-8AF7-735538FD2BE5}">
      <dgm:prSet/>
      <dgm:spPr/>
      <dgm:t>
        <a:bodyPr/>
        <a:lstStyle/>
        <a:p>
          <a:endParaRPr lang="tr-TR"/>
        </a:p>
      </dgm:t>
    </dgm:pt>
    <dgm:pt modelId="{1C76F764-C323-42F9-A360-12A7AF99666D}">
      <dgm:prSet phldrT="[Metin]"/>
      <dgm:spPr/>
      <dgm:t>
        <a:bodyPr/>
        <a:lstStyle/>
        <a:p>
          <a:r>
            <a:rPr lang="tr-TR" dirty="0"/>
            <a:t>ISO 14001ÇEVRE YÖNETİM SİSTEMİ</a:t>
          </a:r>
        </a:p>
      </dgm:t>
    </dgm:pt>
    <dgm:pt modelId="{578D2839-BD67-4853-97AC-630E453EAAC7}" type="parTrans" cxnId="{B27F97DE-FF15-49EE-8A21-FD6605AC5409}">
      <dgm:prSet/>
      <dgm:spPr/>
      <dgm:t>
        <a:bodyPr/>
        <a:lstStyle/>
        <a:p>
          <a:endParaRPr lang="tr-TR"/>
        </a:p>
      </dgm:t>
    </dgm:pt>
    <dgm:pt modelId="{D81097A2-DFF1-4999-A6DA-D135FFC27FE0}" type="sibTrans" cxnId="{B27F97DE-FF15-49EE-8A21-FD6605AC5409}">
      <dgm:prSet/>
      <dgm:spPr/>
      <dgm:t>
        <a:bodyPr/>
        <a:lstStyle/>
        <a:p>
          <a:endParaRPr lang="tr-TR"/>
        </a:p>
      </dgm:t>
    </dgm:pt>
    <dgm:pt modelId="{C8005569-DF70-49BE-ACF6-C77B7C2D0E41}">
      <dgm:prSet phldrT="[Metin]"/>
      <dgm:spPr/>
      <dgm:t>
        <a:bodyPr/>
        <a:lstStyle/>
        <a:p>
          <a:r>
            <a:rPr lang="tr-TR" dirty="0"/>
            <a:t>ISO 45001İSG YÖNETİM SİSTEMİ</a:t>
          </a:r>
        </a:p>
      </dgm:t>
    </dgm:pt>
    <dgm:pt modelId="{D40F2CAB-5229-4CC9-868C-EFA96DCFE2B2}" type="parTrans" cxnId="{88379F37-9416-42F0-B37E-351BCBA801BF}">
      <dgm:prSet/>
      <dgm:spPr/>
      <dgm:t>
        <a:bodyPr/>
        <a:lstStyle/>
        <a:p>
          <a:endParaRPr lang="tr-TR"/>
        </a:p>
      </dgm:t>
    </dgm:pt>
    <dgm:pt modelId="{DBBA6AC4-8890-4522-8E32-3E196A0C283B}" type="sibTrans" cxnId="{88379F37-9416-42F0-B37E-351BCBA801BF}">
      <dgm:prSet/>
      <dgm:spPr/>
      <dgm:t>
        <a:bodyPr/>
        <a:lstStyle/>
        <a:p>
          <a:endParaRPr lang="tr-TR"/>
        </a:p>
      </dgm:t>
    </dgm:pt>
    <dgm:pt modelId="{C8D46C8C-BC9C-47A9-8B2D-DAAB739085C5}">
      <dgm:prSet phldrT="[Metin]"/>
      <dgm:spPr/>
      <dgm:t>
        <a:bodyPr/>
        <a:lstStyle/>
        <a:p>
          <a:r>
            <a:rPr lang="tr-TR" dirty="0"/>
            <a:t>ISO 27001BİLGİ GÜVENLİĞİ YÖNETİM SİSTEMİ</a:t>
          </a:r>
        </a:p>
      </dgm:t>
    </dgm:pt>
    <dgm:pt modelId="{162D8371-6568-4C66-A11C-561702F52AA1}" type="parTrans" cxnId="{D6FA3957-22BF-42E1-81CC-3E7E5E0CD1E3}">
      <dgm:prSet/>
      <dgm:spPr/>
      <dgm:t>
        <a:bodyPr/>
        <a:lstStyle/>
        <a:p>
          <a:endParaRPr lang="tr-TR"/>
        </a:p>
      </dgm:t>
    </dgm:pt>
    <dgm:pt modelId="{0D017E4B-D54F-4D27-90A5-BCBCAD606334}" type="sibTrans" cxnId="{D6FA3957-22BF-42E1-81CC-3E7E5E0CD1E3}">
      <dgm:prSet/>
      <dgm:spPr/>
      <dgm:t>
        <a:bodyPr/>
        <a:lstStyle/>
        <a:p>
          <a:endParaRPr lang="tr-TR"/>
        </a:p>
      </dgm:t>
    </dgm:pt>
    <dgm:pt modelId="{12C96068-8130-4259-8845-5D42689AA028}" type="pres">
      <dgm:prSet presAssocID="{FD1B6A13-3E8C-4352-8ED7-5C3F436576E7}" presName="Name0" presStyleCnt="0">
        <dgm:presLayoutVars>
          <dgm:chPref val="1"/>
          <dgm:dir/>
          <dgm:animOne val="branch"/>
          <dgm:animLvl val="lvl"/>
          <dgm:resizeHandles val="exact"/>
        </dgm:presLayoutVars>
      </dgm:prSet>
      <dgm:spPr/>
    </dgm:pt>
    <dgm:pt modelId="{B324DD9B-DB50-45BF-9DE4-0A652AEF52A5}" type="pres">
      <dgm:prSet presAssocID="{8295080B-911F-48CE-B076-B043CD506701}" presName="root1" presStyleCnt="0"/>
      <dgm:spPr/>
    </dgm:pt>
    <dgm:pt modelId="{E7E7D9E8-6943-46A5-B52D-273CEFBDE078}" type="pres">
      <dgm:prSet presAssocID="{8295080B-911F-48CE-B076-B043CD506701}" presName="LevelOneTextNode" presStyleLbl="node0" presStyleIdx="0" presStyleCnt="1">
        <dgm:presLayoutVars>
          <dgm:chPref val="3"/>
        </dgm:presLayoutVars>
      </dgm:prSet>
      <dgm:spPr/>
    </dgm:pt>
    <dgm:pt modelId="{06D8EA41-13DF-4106-B3F5-85534702977E}" type="pres">
      <dgm:prSet presAssocID="{8295080B-911F-48CE-B076-B043CD506701}" presName="level2hierChild" presStyleCnt="0"/>
      <dgm:spPr/>
    </dgm:pt>
    <dgm:pt modelId="{6A6EC43A-0937-48E2-BDEA-943BC317B3C9}" type="pres">
      <dgm:prSet presAssocID="{578D2839-BD67-4853-97AC-630E453EAAC7}" presName="conn2-1" presStyleLbl="parChTrans1D2" presStyleIdx="0" presStyleCnt="3"/>
      <dgm:spPr/>
    </dgm:pt>
    <dgm:pt modelId="{A9BFE49B-2C98-4478-9D48-F1522BE1E0B5}" type="pres">
      <dgm:prSet presAssocID="{578D2839-BD67-4853-97AC-630E453EAAC7}" presName="connTx" presStyleLbl="parChTrans1D2" presStyleIdx="0" presStyleCnt="3"/>
      <dgm:spPr/>
    </dgm:pt>
    <dgm:pt modelId="{84C487B5-4016-48E0-BBFB-569BD975F214}" type="pres">
      <dgm:prSet presAssocID="{1C76F764-C323-42F9-A360-12A7AF99666D}" presName="root2" presStyleCnt="0"/>
      <dgm:spPr/>
    </dgm:pt>
    <dgm:pt modelId="{F67C1507-8AE5-451E-8451-F5811FB41F2F}" type="pres">
      <dgm:prSet presAssocID="{1C76F764-C323-42F9-A360-12A7AF99666D}" presName="LevelTwoTextNode" presStyleLbl="node2" presStyleIdx="0" presStyleCnt="3" custScaleX="227722">
        <dgm:presLayoutVars>
          <dgm:chPref val="3"/>
        </dgm:presLayoutVars>
      </dgm:prSet>
      <dgm:spPr/>
    </dgm:pt>
    <dgm:pt modelId="{B6D752CB-FCB0-4543-9E13-6D3837565A84}" type="pres">
      <dgm:prSet presAssocID="{1C76F764-C323-42F9-A360-12A7AF99666D}" presName="level3hierChild" presStyleCnt="0"/>
      <dgm:spPr/>
    </dgm:pt>
    <dgm:pt modelId="{0925E212-C38E-4727-8ED1-D37921E75D8C}" type="pres">
      <dgm:prSet presAssocID="{D40F2CAB-5229-4CC9-868C-EFA96DCFE2B2}" presName="conn2-1" presStyleLbl="parChTrans1D2" presStyleIdx="1" presStyleCnt="3"/>
      <dgm:spPr/>
    </dgm:pt>
    <dgm:pt modelId="{4F0FDB07-1DE9-47E3-9076-8B3D835418BF}" type="pres">
      <dgm:prSet presAssocID="{D40F2CAB-5229-4CC9-868C-EFA96DCFE2B2}" presName="connTx" presStyleLbl="parChTrans1D2" presStyleIdx="1" presStyleCnt="3"/>
      <dgm:spPr/>
    </dgm:pt>
    <dgm:pt modelId="{29A48002-EEAF-4C7E-A037-6080BCEE4793}" type="pres">
      <dgm:prSet presAssocID="{C8005569-DF70-49BE-ACF6-C77B7C2D0E41}" presName="root2" presStyleCnt="0"/>
      <dgm:spPr/>
    </dgm:pt>
    <dgm:pt modelId="{8C1E758C-1C9B-45F7-AD05-6960BCE0802A}" type="pres">
      <dgm:prSet presAssocID="{C8005569-DF70-49BE-ACF6-C77B7C2D0E41}" presName="LevelTwoTextNode" presStyleLbl="node2" presStyleIdx="1" presStyleCnt="3" custScaleX="227503">
        <dgm:presLayoutVars>
          <dgm:chPref val="3"/>
        </dgm:presLayoutVars>
      </dgm:prSet>
      <dgm:spPr/>
    </dgm:pt>
    <dgm:pt modelId="{1682C3CB-E68B-470E-880A-2569F4FA9AA2}" type="pres">
      <dgm:prSet presAssocID="{C8005569-DF70-49BE-ACF6-C77B7C2D0E41}" presName="level3hierChild" presStyleCnt="0"/>
      <dgm:spPr/>
    </dgm:pt>
    <dgm:pt modelId="{B33ED48D-DDE4-4C4D-9A50-05716926C357}" type="pres">
      <dgm:prSet presAssocID="{162D8371-6568-4C66-A11C-561702F52AA1}" presName="conn2-1" presStyleLbl="parChTrans1D2" presStyleIdx="2" presStyleCnt="3"/>
      <dgm:spPr/>
    </dgm:pt>
    <dgm:pt modelId="{C5B18559-6FF1-489A-A5A9-5C37F6CB07DD}" type="pres">
      <dgm:prSet presAssocID="{162D8371-6568-4C66-A11C-561702F52AA1}" presName="connTx" presStyleLbl="parChTrans1D2" presStyleIdx="2" presStyleCnt="3"/>
      <dgm:spPr/>
    </dgm:pt>
    <dgm:pt modelId="{B7FBC963-0481-49EE-ADFB-B89034125E66}" type="pres">
      <dgm:prSet presAssocID="{C8D46C8C-BC9C-47A9-8B2D-DAAB739085C5}" presName="root2" presStyleCnt="0"/>
      <dgm:spPr/>
    </dgm:pt>
    <dgm:pt modelId="{F0458400-F0FD-4522-AA51-C9E859D32800}" type="pres">
      <dgm:prSet presAssocID="{C8D46C8C-BC9C-47A9-8B2D-DAAB739085C5}" presName="LevelTwoTextNode" presStyleLbl="node2" presStyleIdx="2" presStyleCnt="3" custScaleX="256853">
        <dgm:presLayoutVars>
          <dgm:chPref val="3"/>
        </dgm:presLayoutVars>
      </dgm:prSet>
      <dgm:spPr/>
    </dgm:pt>
    <dgm:pt modelId="{B2C1FACE-14CC-433D-A328-30F1A50BBEFF}" type="pres">
      <dgm:prSet presAssocID="{C8D46C8C-BC9C-47A9-8B2D-DAAB739085C5}" presName="level3hierChild" presStyleCnt="0"/>
      <dgm:spPr/>
    </dgm:pt>
  </dgm:ptLst>
  <dgm:cxnLst>
    <dgm:cxn modelId="{AD708903-78B4-44E5-BC8F-A37F1269A7FB}" type="presOf" srcId="{162D8371-6568-4C66-A11C-561702F52AA1}" destId="{B33ED48D-DDE4-4C4D-9A50-05716926C357}" srcOrd="0" destOrd="0" presId="urn:microsoft.com/office/officeart/2008/layout/HorizontalMultiLevelHierarchy"/>
    <dgm:cxn modelId="{F6174A26-EA55-4C13-9FC7-99C56351E930}" type="presOf" srcId="{D40F2CAB-5229-4CC9-868C-EFA96DCFE2B2}" destId="{4F0FDB07-1DE9-47E3-9076-8B3D835418BF}" srcOrd="1" destOrd="0" presId="urn:microsoft.com/office/officeart/2008/layout/HorizontalMultiLevelHierarchy"/>
    <dgm:cxn modelId="{08A1AE33-254F-40DF-893C-99C79F78A995}" type="presOf" srcId="{1C76F764-C323-42F9-A360-12A7AF99666D}" destId="{F67C1507-8AE5-451E-8451-F5811FB41F2F}" srcOrd="0" destOrd="0" presId="urn:microsoft.com/office/officeart/2008/layout/HorizontalMultiLevelHierarchy"/>
    <dgm:cxn modelId="{88379F37-9416-42F0-B37E-351BCBA801BF}" srcId="{8295080B-911F-48CE-B076-B043CD506701}" destId="{C8005569-DF70-49BE-ACF6-C77B7C2D0E41}" srcOrd="1" destOrd="0" parTransId="{D40F2CAB-5229-4CC9-868C-EFA96DCFE2B2}" sibTransId="{DBBA6AC4-8890-4522-8E32-3E196A0C283B}"/>
    <dgm:cxn modelId="{3E191E5D-5D14-49AD-9DB4-8BE55EB89356}" type="presOf" srcId="{578D2839-BD67-4853-97AC-630E453EAAC7}" destId="{6A6EC43A-0937-48E2-BDEA-943BC317B3C9}" srcOrd="0" destOrd="0" presId="urn:microsoft.com/office/officeart/2008/layout/HorizontalMultiLevelHierarchy"/>
    <dgm:cxn modelId="{12572C56-3199-4AFB-8AF7-735538FD2BE5}" srcId="{FD1B6A13-3E8C-4352-8ED7-5C3F436576E7}" destId="{8295080B-911F-48CE-B076-B043CD506701}" srcOrd="0" destOrd="0" parTransId="{8C7057DF-72FB-41F2-9132-B8F087B5C2E6}" sibTransId="{BE6F84A3-B2C4-42A7-B566-2B65C1777E68}"/>
    <dgm:cxn modelId="{D6FA3957-22BF-42E1-81CC-3E7E5E0CD1E3}" srcId="{8295080B-911F-48CE-B076-B043CD506701}" destId="{C8D46C8C-BC9C-47A9-8B2D-DAAB739085C5}" srcOrd="2" destOrd="0" parTransId="{162D8371-6568-4C66-A11C-561702F52AA1}" sibTransId="{0D017E4B-D54F-4D27-90A5-BCBCAD606334}"/>
    <dgm:cxn modelId="{7D82247D-4556-4D01-888B-6DB909CEE1A6}" type="presOf" srcId="{FD1B6A13-3E8C-4352-8ED7-5C3F436576E7}" destId="{12C96068-8130-4259-8845-5D42689AA028}" srcOrd="0" destOrd="0" presId="urn:microsoft.com/office/officeart/2008/layout/HorizontalMultiLevelHierarchy"/>
    <dgm:cxn modelId="{86B94386-5A52-45CB-BE48-8BE07ED2C851}" type="presOf" srcId="{8295080B-911F-48CE-B076-B043CD506701}" destId="{E7E7D9E8-6943-46A5-B52D-273CEFBDE078}" srcOrd="0" destOrd="0" presId="urn:microsoft.com/office/officeart/2008/layout/HorizontalMultiLevelHierarchy"/>
    <dgm:cxn modelId="{7C0D898D-D259-4F43-8B95-299EB3591E75}" type="presOf" srcId="{578D2839-BD67-4853-97AC-630E453EAAC7}" destId="{A9BFE49B-2C98-4478-9D48-F1522BE1E0B5}" srcOrd="1" destOrd="0" presId="urn:microsoft.com/office/officeart/2008/layout/HorizontalMultiLevelHierarchy"/>
    <dgm:cxn modelId="{6736028E-6D14-4D93-9139-F09B8B859BED}" type="presOf" srcId="{C8005569-DF70-49BE-ACF6-C77B7C2D0E41}" destId="{8C1E758C-1C9B-45F7-AD05-6960BCE0802A}" srcOrd="0" destOrd="0" presId="urn:microsoft.com/office/officeart/2008/layout/HorizontalMultiLevelHierarchy"/>
    <dgm:cxn modelId="{98282ABC-234F-4ABB-AD92-3F643A6C31E2}" type="presOf" srcId="{D40F2CAB-5229-4CC9-868C-EFA96DCFE2B2}" destId="{0925E212-C38E-4727-8ED1-D37921E75D8C}" srcOrd="0" destOrd="0" presId="urn:microsoft.com/office/officeart/2008/layout/HorizontalMultiLevelHierarchy"/>
    <dgm:cxn modelId="{932C4BBE-D6FA-440D-99F9-F4B4BBF9447C}" type="presOf" srcId="{162D8371-6568-4C66-A11C-561702F52AA1}" destId="{C5B18559-6FF1-489A-A5A9-5C37F6CB07DD}" srcOrd="1" destOrd="0" presId="urn:microsoft.com/office/officeart/2008/layout/HorizontalMultiLevelHierarchy"/>
    <dgm:cxn modelId="{B27F97DE-FF15-49EE-8A21-FD6605AC5409}" srcId="{8295080B-911F-48CE-B076-B043CD506701}" destId="{1C76F764-C323-42F9-A360-12A7AF99666D}" srcOrd="0" destOrd="0" parTransId="{578D2839-BD67-4853-97AC-630E453EAAC7}" sibTransId="{D81097A2-DFF1-4999-A6DA-D135FFC27FE0}"/>
    <dgm:cxn modelId="{9BFF27EA-1B73-43F3-B0CB-5486B155A152}" type="presOf" srcId="{C8D46C8C-BC9C-47A9-8B2D-DAAB739085C5}" destId="{F0458400-F0FD-4522-AA51-C9E859D32800}" srcOrd="0" destOrd="0" presId="urn:microsoft.com/office/officeart/2008/layout/HorizontalMultiLevelHierarchy"/>
    <dgm:cxn modelId="{D16BA4A6-34B9-41C3-830C-B56F33421792}" type="presParOf" srcId="{12C96068-8130-4259-8845-5D42689AA028}" destId="{B324DD9B-DB50-45BF-9DE4-0A652AEF52A5}" srcOrd="0" destOrd="0" presId="urn:microsoft.com/office/officeart/2008/layout/HorizontalMultiLevelHierarchy"/>
    <dgm:cxn modelId="{6C638562-FE91-410E-A06C-06DB7B2FD9BF}" type="presParOf" srcId="{B324DD9B-DB50-45BF-9DE4-0A652AEF52A5}" destId="{E7E7D9E8-6943-46A5-B52D-273CEFBDE078}" srcOrd="0" destOrd="0" presId="urn:microsoft.com/office/officeart/2008/layout/HorizontalMultiLevelHierarchy"/>
    <dgm:cxn modelId="{BD9A37A6-38D6-4560-9946-EEA0C8B9B983}" type="presParOf" srcId="{B324DD9B-DB50-45BF-9DE4-0A652AEF52A5}" destId="{06D8EA41-13DF-4106-B3F5-85534702977E}" srcOrd="1" destOrd="0" presId="urn:microsoft.com/office/officeart/2008/layout/HorizontalMultiLevelHierarchy"/>
    <dgm:cxn modelId="{4572D242-9E14-45EF-83BF-303518F3F24A}" type="presParOf" srcId="{06D8EA41-13DF-4106-B3F5-85534702977E}" destId="{6A6EC43A-0937-48E2-BDEA-943BC317B3C9}" srcOrd="0" destOrd="0" presId="urn:microsoft.com/office/officeart/2008/layout/HorizontalMultiLevelHierarchy"/>
    <dgm:cxn modelId="{125FA4F6-1477-4054-979A-116E97C06D28}" type="presParOf" srcId="{6A6EC43A-0937-48E2-BDEA-943BC317B3C9}" destId="{A9BFE49B-2C98-4478-9D48-F1522BE1E0B5}" srcOrd="0" destOrd="0" presId="urn:microsoft.com/office/officeart/2008/layout/HorizontalMultiLevelHierarchy"/>
    <dgm:cxn modelId="{E367D2FB-EBF9-48B6-BE9C-EA00E574B882}" type="presParOf" srcId="{06D8EA41-13DF-4106-B3F5-85534702977E}" destId="{84C487B5-4016-48E0-BBFB-569BD975F214}" srcOrd="1" destOrd="0" presId="urn:microsoft.com/office/officeart/2008/layout/HorizontalMultiLevelHierarchy"/>
    <dgm:cxn modelId="{67D0DE29-1EAC-4750-BCD0-2C96DF5061D1}" type="presParOf" srcId="{84C487B5-4016-48E0-BBFB-569BD975F214}" destId="{F67C1507-8AE5-451E-8451-F5811FB41F2F}" srcOrd="0" destOrd="0" presId="urn:microsoft.com/office/officeart/2008/layout/HorizontalMultiLevelHierarchy"/>
    <dgm:cxn modelId="{65DE7CC4-72FE-4B3B-83A3-51E3BDB9E7C7}" type="presParOf" srcId="{84C487B5-4016-48E0-BBFB-569BD975F214}" destId="{B6D752CB-FCB0-4543-9E13-6D3837565A84}" srcOrd="1" destOrd="0" presId="urn:microsoft.com/office/officeart/2008/layout/HorizontalMultiLevelHierarchy"/>
    <dgm:cxn modelId="{B1EAECC6-88C6-4B88-BE1D-5635BC03268E}" type="presParOf" srcId="{06D8EA41-13DF-4106-B3F5-85534702977E}" destId="{0925E212-C38E-4727-8ED1-D37921E75D8C}" srcOrd="2" destOrd="0" presId="urn:microsoft.com/office/officeart/2008/layout/HorizontalMultiLevelHierarchy"/>
    <dgm:cxn modelId="{EBAB9FDC-5E13-453C-88D8-74416420989C}" type="presParOf" srcId="{0925E212-C38E-4727-8ED1-D37921E75D8C}" destId="{4F0FDB07-1DE9-47E3-9076-8B3D835418BF}" srcOrd="0" destOrd="0" presId="urn:microsoft.com/office/officeart/2008/layout/HorizontalMultiLevelHierarchy"/>
    <dgm:cxn modelId="{34577537-6CCD-4D1E-9507-87110FE539F0}" type="presParOf" srcId="{06D8EA41-13DF-4106-B3F5-85534702977E}" destId="{29A48002-EEAF-4C7E-A037-6080BCEE4793}" srcOrd="3" destOrd="0" presId="urn:microsoft.com/office/officeart/2008/layout/HorizontalMultiLevelHierarchy"/>
    <dgm:cxn modelId="{3019FB93-D6BA-4271-B56C-6028C9B6E49E}" type="presParOf" srcId="{29A48002-EEAF-4C7E-A037-6080BCEE4793}" destId="{8C1E758C-1C9B-45F7-AD05-6960BCE0802A}" srcOrd="0" destOrd="0" presId="urn:microsoft.com/office/officeart/2008/layout/HorizontalMultiLevelHierarchy"/>
    <dgm:cxn modelId="{7626922F-FD11-41A9-AAD0-84A3BB2E236D}" type="presParOf" srcId="{29A48002-EEAF-4C7E-A037-6080BCEE4793}" destId="{1682C3CB-E68B-470E-880A-2569F4FA9AA2}" srcOrd="1" destOrd="0" presId="urn:microsoft.com/office/officeart/2008/layout/HorizontalMultiLevelHierarchy"/>
    <dgm:cxn modelId="{05AD8C47-C86B-4738-8978-C97D0AD0B6AA}" type="presParOf" srcId="{06D8EA41-13DF-4106-B3F5-85534702977E}" destId="{B33ED48D-DDE4-4C4D-9A50-05716926C357}" srcOrd="4" destOrd="0" presId="urn:microsoft.com/office/officeart/2008/layout/HorizontalMultiLevelHierarchy"/>
    <dgm:cxn modelId="{85FB7D7C-E0E3-49E3-8BD8-3711F779A9FB}" type="presParOf" srcId="{B33ED48D-DDE4-4C4D-9A50-05716926C357}" destId="{C5B18559-6FF1-489A-A5A9-5C37F6CB07DD}" srcOrd="0" destOrd="0" presId="urn:microsoft.com/office/officeart/2008/layout/HorizontalMultiLevelHierarchy"/>
    <dgm:cxn modelId="{55B66A73-FBFA-4416-B53E-855C3B6D5A5C}" type="presParOf" srcId="{06D8EA41-13DF-4106-B3F5-85534702977E}" destId="{B7FBC963-0481-49EE-ADFB-B89034125E66}" srcOrd="5" destOrd="0" presId="urn:microsoft.com/office/officeart/2008/layout/HorizontalMultiLevelHierarchy"/>
    <dgm:cxn modelId="{05965790-72AD-4D2D-9029-E6DD7C70BDB5}" type="presParOf" srcId="{B7FBC963-0481-49EE-ADFB-B89034125E66}" destId="{F0458400-F0FD-4522-AA51-C9E859D32800}" srcOrd="0" destOrd="0" presId="urn:microsoft.com/office/officeart/2008/layout/HorizontalMultiLevelHierarchy"/>
    <dgm:cxn modelId="{5CF2215F-6E94-41C9-A749-83352942B90C}" type="presParOf" srcId="{B7FBC963-0481-49EE-ADFB-B89034125E66}" destId="{B2C1FACE-14CC-433D-A328-30F1A50BBEF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ED48D-DDE4-4C4D-9A50-05716926C357}">
      <dsp:nvSpPr>
        <dsp:cNvPr id="0" name=""/>
        <dsp:cNvSpPr/>
      </dsp:nvSpPr>
      <dsp:spPr>
        <a:xfrm>
          <a:off x="690109" y="2685256"/>
          <a:ext cx="449740" cy="856974"/>
        </a:xfrm>
        <a:custGeom>
          <a:avLst/>
          <a:gdLst/>
          <a:ahLst/>
          <a:cxnLst/>
          <a:rect l="0" t="0" r="0" b="0"/>
          <a:pathLst>
            <a:path>
              <a:moveTo>
                <a:pt x="0" y="0"/>
              </a:moveTo>
              <a:lnTo>
                <a:pt x="224870" y="0"/>
              </a:lnTo>
              <a:lnTo>
                <a:pt x="224870" y="856974"/>
              </a:lnTo>
              <a:lnTo>
                <a:pt x="449740" y="856974"/>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890784" y="3089548"/>
        <a:ext cx="48390" cy="48390"/>
      </dsp:txXfrm>
    </dsp:sp>
    <dsp:sp modelId="{0925E212-C38E-4727-8ED1-D37921E75D8C}">
      <dsp:nvSpPr>
        <dsp:cNvPr id="0" name=""/>
        <dsp:cNvSpPr/>
      </dsp:nvSpPr>
      <dsp:spPr>
        <a:xfrm>
          <a:off x="690109" y="2639536"/>
          <a:ext cx="449740" cy="91440"/>
        </a:xfrm>
        <a:custGeom>
          <a:avLst/>
          <a:gdLst/>
          <a:ahLst/>
          <a:cxnLst/>
          <a:rect l="0" t="0" r="0" b="0"/>
          <a:pathLst>
            <a:path>
              <a:moveTo>
                <a:pt x="0" y="45720"/>
              </a:moveTo>
              <a:lnTo>
                <a:pt x="449740" y="457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903736" y="2674012"/>
        <a:ext cx="22487" cy="22487"/>
      </dsp:txXfrm>
    </dsp:sp>
    <dsp:sp modelId="{6A6EC43A-0937-48E2-BDEA-943BC317B3C9}">
      <dsp:nvSpPr>
        <dsp:cNvPr id="0" name=""/>
        <dsp:cNvSpPr/>
      </dsp:nvSpPr>
      <dsp:spPr>
        <a:xfrm>
          <a:off x="690109" y="1828282"/>
          <a:ext cx="449740" cy="856974"/>
        </a:xfrm>
        <a:custGeom>
          <a:avLst/>
          <a:gdLst/>
          <a:ahLst/>
          <a:cxnLst/>
          <a:rect l="0" t="0" r="0" b="0"/>
          <a:pathLst>
            <a:path>
              <a:moveTo>
                <a:pt x="0" y="856974"/>
              </a:moveTo>
              <a:lnTo>
                <a:pt x="224870" y="856974"/>
              </a:lnTo>
              <a:lnTo>
                <a:pt x="224870" y="0"/>
              </a:lnTo>
              <a:lnTo>
                <a:pt x="449740"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890784" y="2232573"/>
        <a:ext cx="48390" cy="48390"/>
      </dsp:txXfrm>
    </dsp:sp>
    <dsp:sp modelId="{E7E7D9E8-6943-46A5-B52D-273CEFBDE078}">
      <dsp:nvSpPr>
        <dsp:cNvPr id="0" name=""/>
        <dsp:cNvSpPr/>
      </dsp:nvSpPr>
      <dsp:spPr>
        <a:xfrm rot="16200000">
          <a:off x="-1456836" y="2342466"/>
          <a:ext cx="3608313" cy="68557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tr-TR" sz="4400" kern="1200" dirty="0"/>
            <a:t>ISO 9001</a:t>
          </a:r>
        </a:p>
      </dsp:txBody>
      <dsp:txXfrm>
        <a:off x="-1456836" y="2342466"/>
        <a:ext cx="3608313" cy="685579"/>
      </dsp:txXfrm>
    </dsp:sp>
    <dsp:sp modelId="{F67C1507-8AE5-451E-8451-F5811FB41F2F}">
      <dsp:nvSpPr>
        <dsp:cNvPr id="0" name=""/>
        <dsp:cNvSpPr/>
      </dsp:nvSpPr>
      <dsp:spPr>
        <a:xfrm>
          <a:off x="1139849" y="1485492"/>
          <a:ext cx="5120786" cy="68557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tr-TR" sz="2200" kern="1200" dirty="0"/>
            <a:t>ISO 14001ÇEVRE YÖNETİM SİSTEMİ</a:t>
          </a:r>
        </a:p>
      </dsp:txBody>
      <dsp:txXfrm>
        <a:off x="1139849" y="1485492"/>
        <a:ext cx="5120786" cy="685579"/>
      </dsp:txXfrm>
    </dsp:sp>
    <dsp:sp modelId="{8C1E758C-1C9B-45F7-AD05-6960BCE0802A}">
      <dsp:nvSpPr>
        <dsp:cNvPr id="0" name=""/>
        <dsp:cNvSpPr/>
      </dsp:nvSpPr>
      <dsp:spPr>
        <a:xfrm>
          <a:off x="1139849" y="2342466"/>
          <a:ext cx="5115862" cy="68557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tr-TR" sz="2200" kern="1200" dirty="0"/>
            <a:t>ISO 45001İSG YÖNETİM SİSTEMİ</a:t>
          </a:r>
        </a:p>
      </dsp:txBody>
      <dsp:txXfrm>
        <a:off x="1139849" y="2342466"/>
        <a:ext cx="5115862" cy="685579"/>
      </dsp:txXfrm>
    </dsp:sp>
    <dsp:sp modelId="{F0458400-F0FD-4522-AA51-C9E859D32800}">
      <dsp:nvSpPr>
        <dsp:cNvPr id="0" name=""/>
        <dsp:cNvSpPr/>
      </dsp:nvSpPr>
      <dsp:spPr>
        <a:xfrm>
          <a:off x="1139849" y="3199441"/>
          <a:ext cx="5775855" cy="68557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tr-TR" sz="2200" kern="1200" dirty="0"/>
            <a:t>ISO 27001BİLGİ GÜVENLİĞİ YÖNETİM SİSTEMİ</a:t>
          </a:r>
        </a:p>
      </dsp:txBody>
      <dsp:txXfrm>
        <a:off x="1139849" y="3199441"/>
        <a:ext cx="5775855" cy="685579"/>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a:t>Asıl başlık stili için tıklatın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67C98284-1D21-4202-B55A-655D3C164EEF}" type="datetimeFigureOut">
              <a:rPr lang="tr-TR" smtClean="0"/>
              <a:t>28.02.2023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D9D009-192E-47B2-BC95-2B79947727F6}" type="slidenum">
              <a:rPr lang="tr-TR" smtClean="0"/>
              <a:t>‹#›</a:t>
            </a:fld>
            <a:endParaRPr lang="tr-T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5207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Date Placeholder 2"/>
          <p:cNvSpPr>
            <a:spLocks noGrp="1"/>
          </p:cNvSpPr>
          <p:nvPr>
            <p:ph type="dt" sz="half" idx="10"/>
          </p:nvPr>
        </p:nvSpPr>
        <p:spPr/>
        <p:txBody>
          <a:bodyPr/>
          <a:lstStyle/>
          <a:p>
            <a:fld id="{67C98284-1D21-4202-B55A-655D3C164EEF}" type="datetimeFigureOut">
              <a:rPr lang="tr-TR" smtClean="0"/>
              <a:t>28.02.2023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2D9D009-192E-47B2-BC95-2B79947727F6}" type="slidenum">
              <a:rPr lang="tr-TR" smtClean="0"/>
              <a:t>‹#›</a:t>
            </a:fld>
            <a:endParaRPr lang="tr-TR"/>
          </a:p>
        </p:txBody>
      </p:sp>
    </p:spTree>
    <p:extLst>
      <p:ext uri="{BB962C8B-B14F-4D97-AF65-F5344CB8AC3E}">
        <p14:creationId xmlns:p14="http://schemas.microsoft.com/office/powerpoint/2010/main" val="3984330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a:t>Asıl başlık stili için tıklatın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67C98284-1D21-4202-B55A-655D3C164EEF}" type="datetimeFigureOut">
              <a:rPr lang="tr-TR" smtClean="0"/>
              <a:t>28.02.2023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D9D009-192E-47B2-BC95-2B79947727F6}" type="slidenum">
              <a:rPr lang="tr-TR" smtClean="0"/>
              <a:t>‹#›</a:t>
            </a:fld>
            <a:endParaRPr lang="tr-TR"/>
          </a:p>
        </p:txBody>
      </p:sp>
    </p:spTree>
    <p:extLst>
      <p:ext uri="{BB962C8B-B14F-4D97-AF65-F5344CB8AC3E}">
        <p14:creationId xmlns:p14="http://schemas.microsoft.com/office/powerpoint/2010/main" val="330091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67C98284-1D21-4202-B55A-655D3C164EEF}" type="datetimeFigureOut">
              <a:rPr lang="tr-TR" smtClean="0"/>
              <a:t>28.02.2023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D9D009-192E-47B2-BC95-2B79947727F6}" type="slidenum">
              <a:rPr lang="tr-TR" smtClean="0"/>
              <a:t>‹#›</a:t>
            </a:fld>
            <a:endParaRPr lang="tr-T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117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a:t>Asıl başlık stili için tıklatın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67C98284-1D21-4202-B55A-655D3C164EEF}" type="datetimeFigureOut">
              <a:rPr lang="tr-TR" smtClean="0"/>
              <a:t>28.02.2023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D9D009-192E-47B2-BC95-2B79947727F6}" type="slidenum">
              <a:rPr lang="tr-TR" smtClean="0"/>
              <a:t>‹#›</a:t>
            </a:fld>
            <a:endParaRPr lang="tr-TR"/>
          </a:p>
        </p:txBody>
      </p:sp>
    </p:spTree>
    <p:extLst>
      <p:ext uri="{BB962C8B-B14F-4D97-AF65-F5344CB8AC3E}">
        <p14:creationId xmlns:p14="http://schemas.microsoft.com/office/powerpoint/2010/main" val="4021604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67C98284-1D21-4202-B55A-655D3C164EEF}" type="datetimeFigureOut">
              <a:rPr lang="tr-TR" smtClean="0"/>
              <a:t>28.02.2023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D9D009-192E-47B2-BC95-2B79947727F6}" type="slidenum">
              <a:rPr lang="tr-TR" smtClean="0"/>
              <a:t>‹#›</a:t>
            </a:fld>
            <a:endParaRPr lang="tr-T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780892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a:t>Asıl başlık stili için tıklatın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67C98284-1D21-4202-B55A-655D3C164EEF}" type="datetimeFigureOut">
              <a:rPr lang="tr-TR" smtClean="0"/>
              <a:t>28.02.2023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D9D009-192E-47B2-BC95-2B79947727F6}" type="slidenum">
              <a:rPr lang="tr-TR" smtClean="0"/>
              <a:t>‹#›</a:t>
            </a:fld>
            <a:endParaRPr lang="tr-TR"/>
          </a:p>
        </p:txBody>
      </p:sp>
    </p:spTree>
    <p:extLst>
      <p:ext uri="{BB962C8B-B14F-4D97-AF65-F5344CB8AC3E}">
        <p14:creationId xmlns:p14="http://schemas.microsoft.com/office/powerpoint/2010/main" val="2863739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7C98284-1D21-4202-B55A-655D3C164EEF}" type="datetimeFigureOut">
              <a:rPr lang="tr-TR" smtClean="0"/>
              <a:t>28.02.2023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D9D009-192E-47B2-BC95-2B79947727F6}" type="slidenum">
              <a:rPr lang="tr-TR" smtClean="0"/>
              <a:t>‹#›</a:t>
            </a:fld>
            <a:endParaRPr lang="tr-TR"/>
          </a:p>
        </p:txBody>
      </p:sp>
    </p:spTree>
    <p:extLst>
      <p:ext uri="{BB962C8B-B14F-4D97-AF65-F5344CB8AC3E}">
        <p14:creationId xmlns:p14="http://schemas.microsoft.com/office/powerpoint/2010/main" val="1919559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7C98284-1D21-4202-B55A-655D3C164EEF}" type="datetimeFigureOut">
              <a:rPr lang="tr-TR" smtClean="0"/>
              <a:t>28.02.2023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D9D009-192E-47B2-BC95-2B79947727F6}" type="slidenum">
              <a:rPr lang="tr-TR" smtClean="0"/>
              <a:t>‹#›</a:t>
            </a:fld>
            <a:endParaRPr lang="tr-TR"/>
          </a:p>
        </p:txBody>
      </p:sp>
    </p:spTree>
    <p:extLst>
      <p:ext uri="{BB962C8B-B14F-4D97-AF65-F5344CB8AC3E}">
        <p14:creationId xmlns:p14="http://schemas.microsoft.com/office/powerpoint/2010/main" val="2929095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nchor="ct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7C98284-1D21-4202-B55A-655D3C164EEF}" type="datetimeFigureOut">
              <a:rPr lang="tr-TR" smtClean="0"/>
              <a:t>28.02.2023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D9D009-192E-47B2-BC95-2B79947727F6}" type="slidenum">
              <a:rPr lang="tr-TR" smtClean="0"/>
              <a:t>‹#›</a:t>
            </a:fld>
            <a:endParaRPr lang="tr-TR"/>
          </a:p>
        </p:txBody>
      </p:sp>
    </p:spTree>
    <p:extLst>
      <p:ext uri="{BB962C8B-B14F-4D97-AF65-F5344CB8AC3E}">
        <p14:creationId xmlns:p14="http://schemas.microsoft.com/office/powerpoint/2010/main" val="2893899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a:t>Asıl başlık stili için tıklatın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67C98284-1D21-4202-B55A-655D3C164EEF}" type="datetimeFigureOut">
              <a:rPr lang="tr-TR" smtClean="0"/>
              <a:t>28.02.2023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D9D009-192E-47B2-BC95-2B79947727F6}" type="slidenum">
              <a:rPr lang="tr-TR" smtClean="0"/>
              <a:t>‹#›</a:t>
            </a:fld>
            <a:endParaRPr lang="tr-TR"/>
          </a:p>
        </p:txBody>
      </p:sp>
    </p:spTree>
    <p:extLst>
      <p:ext uri="{BB962C8B-B14F-4D97-AF65-F5344CB8AC3E}">
        <p14:creationId xmlns:p14="http://schemas.microsoft.com/office/powerpoint/2010/main" val="3246693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7C98284-1D21-4202-B55A-655D3C164EEF}" type="datetimeFigureOut">
              <a:rPr lang="tr-TR" smtClean="0"/>
              <a:t>28.02.2023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2D9D009-192E-47B2-BC95-2B79947727F6}" type="slidenum">
              <a:rPr lang="tr-TR" smtClean="0"/>
              <a:t>‹#›</a:t>
            </a:fld>
            <a:endParaRPr lang="tr-TR"/>
          </a:p>
        </p:txBody>
      </p:sp>
    </p:spTree>
    <p:extLst>
      <p:ext uri="{BB962C8B-B14F-4D97-AF65-F5344CB8AC3E}">
        <p14:creationId xmlns:p14="http://schemas.microsoft.com/office/powerpoint/2010/main" val="939677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7C98284-1D21-4202-B55A-655D3C164EEF}" type="datetimeFigureOut">
              <a:rPr lang="tr-TR" smtClean="0"/>
              <a:t>28.02.2023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2D9D009-192E-47B2-BC95-2B79947727F6}" type="slidenum">
              <a:rPr lang="tr-TR" smtClean="0"/>
              <a:t>‹#›</a:t>
            </a:fld>
            <a:endParaRPr lang="tr-TR"/>
          </a:p>
        </p:txBody>
      </p:sp>
    </p:spTree>
    <p:extLst>
      <p:ext uri="{BB962C8B-B14F-4D97-AF65-F5344CB8AC3E}">
        <p14:creationId xmlns:p14="http://schemas.microsoft.com/office/powerpoint/2010/main" val="60689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67C98284-1D21-4202-B55A-655D3C164EEF}" type="datetimeFigureOut">
              <a:rPr lang="tr-TR" smtClean="0"/>
              <a:t>28.02.2023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2D9D009-192E-47B2-BC95-2B79947727F6}" type="slidenum">
              <a:rPr lang="tr-TR" smtClean="0"/>
              <a:t>‹#›</a:t>
            </a:fld>
            <a:endParaRPr lang="tr-TR"/>
          </a:p>
        </p:txBody>
      </p:sp>
    </p:spTree>
    <p:extLst>
      <p:ext uri="{BB962C8B-B14F-4D97-AF65-F5344CB8AC3E}">
        <p14:creationId xmlns:p14="http://schemas.microsoft.com/office/powerpoint/2010/main" val="625052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98284-1D21-4202-B55A-655D3C164EEF}" type="datetimeFigureOut">
              <a:rPr lang="tr-TR" smtClean="0"/>
              <a:t>28.02.2023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2D9D009-192E-47B2-BC95-2B79947727F6}" type="slidenum">
              <a:rPr lang="tr-TR" smtClean="0"/>
              <a:t>‹#›</a:t>
            </a:fld>
            <a:endParaRPr lang="tr-TR"/>
          </a:p>
        </p:txBody>
      </p:sp>
    </p:spTree>
    <p:extLst>
      <p:ext uri="{BB962C8B-B14F-4D97-AF65-F5344CB8AC3E}">
        <p14:creationId xmlns:p14="http://schemas.microsoft.com/office/powerpoint/2010/main" val="2384440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a:t>Asıl başlık stili için tıklatın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7C98284-1D21-4202-B55A-655D3C164EEF}" type="datetimeFigureOut">
              <a:rPr lang="tr-TR" smtClean="0"/>
              <a:t>28.02.2023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2D9D009-192E-47B2-BC95-2B79947727F6}" type="slidenum">
              <a:rPr lang="tr-TR" smtClean="0"/>
              <a:t>‹#›</a:t>
            </a:fld>
            <a:endParaRPr lang="tr-TR"/>
          </a:p>
        </p:txBody>
      </p:sp>
    </p:spTree>
    <p:extLst>
      <p:ext uri="{BB962C8B-B14F-4D97-AF65-F5344CB8AC3E}">
        <p14:creationId xmlns:p14="http://schemas.microsoft.com/office/powerpoint/2010/main" val="3170535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a:t>Asıl başlık stili için tıklatın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7C98284-1D21-4202-B55A-655D3C164EEF}" type="datetimeFigureOut">
              <a:rPr lang="tr-TR" smtClean="0"/>
              <a:t>28.02.2023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2D9D009-192E-47B2-BC95-2B79947727F6}" type="slidenum">
              <a:rPr lang="tr-TR" smtClean="0"/>
              <a:t>‹#›</a:t>
            </a:fld>
            <a:endParaRPr lang="tr-TR"/>
          </a:p>
        </p:txBody>
      </p:sp>
    </p:spTree>
    <p:extLst>
      <p:ext uri="{BB962C8B-B14F-4D97-AF65-F5344CB8AC3E}">
        <p14:creationId xmlns:p14="http://schemas.microsoft.com/office/powerpoint/2010/main" val="2346932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67C98284-1D21-4202-B55A-655D3C164EEF}" type="datetimeFigureOut">
              <a:rPr lang="tr-TR" smtClean="0"/>
              <a:t>28.02.2023</a:t>
            </a:fld>
            <a:endParaRPr lang="tr-T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12D9D009-192E-47B2-BC95-2B79947727F6}" type="slidenum">
              <a:rPr lang="tr-TR" smtClean="0"/>
              <a:t>‹#›</a:t>
            </a:fld>
            <a:endParaRPr lang="tr-TR"/>
          </a:p>
        </p:txBody>
      </p:sp>
    </p:spTree>
    <p:extLst>
      <p:ext uri="{BB962C8B-B14F-4D97-AF65-F5344CB8AC3E}">
        <p14:creationId xmlns:p14="http://schemas.microsoft.com/office/powerpoint/2010/main" val="372789530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mailto:kalite@yildiz.edu.t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880155" y="144623"/>
            <a:ext cx="8001000" cy="2971801"/>
          </a:xfrm>
        </p:spPr>
        <p:txBody>
          <a:bodyPr>
            <a:normAutofit fontScale="90000"/>
          </a:bodyPr>
          <a:lstStyle/>
          <a:p>
            <a:pPr algn="ctr"/>
            <a:r>
              <a:rPr lang="tr-TR" dirty="0"/>
              <a:t>YTÜ </a:t>
            </a:r>
            <a:br>
              <a:rPr lang="tr-TR" dirty="0"/>
            </a:br>
            <a:r>
              <a:rPr lang="tr-TR" dirty="0"/>
              <a:t>ENTEGRE KALİTE YÖNETİM SİSTEMLERİ BİLGİLENDİRMESİ</a:t>
            </a:r>
          </a:p>
        </p:txBody>
      </p:sp>
      <p:pic>
        <p:nvPicPr>
          <p:cNvPr id="5" name="Resim 4"/>
          <p:cNvPicPr>
            <a:picLocks noChangeAspect="1"/>
          </p:cNvPicPr>
          <p:nvPr/>
        </p:nvPicPr>
        <p:blipFill>
          <a:blip r:embed="rId2"/>
          <a:stretch>
            <a:fillRect/>
          </a:stretch>
        </p:blipFill>
        <p:spPr>
          <a:xfrm>
            <a:off x="404292" y="5592916"/>
            <a:ext cx="3897119" cy="925727"/>
          </a:xfrm>
          <a:prstGeom prst="rect">
            <a:avLst/>
          </a:prstGeom>
        </p:spPr>
      </p:pic>
      <p:sp>
        <p:nvSpPr>
          <p:cNvPr id="3" name="Alt Başlık 2"/>
          <p:cNvSpPr>
            <a:spLocks noGrp="1"/>
          </p:cNvSpPr>
          <p:nvPr>
            <p:ph type="subTitle" idx="1"/>
          </p:nvPr>
        </p:nvSpPr>
        <p:spPr>
          <a:xfrm>
            <a:off x="1897192" y="3545288"/>
            <a:ext cx="6400800" cy="1947333"/>
          </a:xfrm>
        </p:spPr>
        <p:txBody>
          <a:bodyPr/>
          <a:lstStyle/>
          <a:p>
            <a:pPr algn="ctr"/>
            <a:r>
              <a:rPr lang="tr-TR" dirty="0">
                <a:solidFill>
                  <a:schemeClr val="tx1"/>
                </a:solidFill>
              </a:rPr>
              <a:t>28 Şubat 2023</a:t>
            </a:r>
          </a:p>
        </p:txBody>
      </p:sp>
      <p:pic>
        <p:nvPicPr>
          <p:cNvPr id="4" name="Resim 3"/>
          <p:cNvPicPr>
            <a:picLocks noChangeAspect="1"/>
          </p:cNvPicPr>
          <p:nvPr/>
        </p:nvPicPr>
        <p:blipFill>
          <a:blip r:embed="rId3"/>
          <a:stretch>
            <a:fillRect/>
          </a:stretch>
        </p:blipFill>
        <p:spPr>
          <a:xfrm>
            <a:off x="8123172" y="5579803"/>
            <a:ext cx="3876675" cy="904875"/>
          </a:xfrm>
          <a:prstGeom prst="rect">
            <a:avLst/>
          </a:prstGeom>
        </p:spPr>
      </p:pic>
    </p:spTree>
    <p:extLst>
      <p:ext uri="{BB962C8B-B14F-4D97-AF65-F5344CB8AC3E}">
        <p14:creationId xmlns:p14="http://schemas.microsoft.com/office/powerpoint/2010/main" val="4130974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2245" y="419185"/>
            <a:ext cx="8534400" cy="1260325"/>
          </a:xfrm>
        </p:spPr>
        <p:txBody>
          <a:bodyPr/>
          <a:lstStyle/>
          <a:p>
            <a:r>
              <a:rPr lang="tr-TR" dirty="0"/>
              <a:t>RİSK BELİRLEME – ISO 9001</a:t>
            </a:r>
          </a:p>
        </p:txBody>
      </p:sp>
      <p:pic>
        <p:nvPicPr>
          <p:cNvPr id="5" name="Resim 4"/>
          <p:cNvPicPr>
            <a:picLocks noChangeAspect="1"/>
          </p:cNvPicPr>
          <p:nvPr/>
        </p:nvPicPr>
        <p:blipFill>
          <a:blip r:embed="rId2"/>
          <a:stretch>
            <a:fillRect/>
          </a:stretch>
        </p:blipFill>
        <p:spPr>
          <a:xfrm>
            <a:off x="103426" y="1593700"/>
            <a:ext cx="11923733" cy="4387999"/>
          </a:xfrm>
          <a:prstGeom prst="rect">
            <a:avLst/>
          </a:prstGeom>
        </p:spPr>
      </p:pic>
      <p:sp>
        <p:nvSpPr>
          <p:cNvPr id="6" name="İçerik Yer Tutucusu 2"/>
          <p:cNvSpPr>
            <a:spLocks noGrp="1"/>
          </p:cNvSpPr>
          <p:nvPr>
            <p:ph idx="1"/>
          </p:nvPr>
        </p:nvSpPr>
        <p:spPr>
          <a:xfrm>
            <a:off x="376303" y="6120883"/>
            <a:ext cx="9476824" cy="522168"/>
          </a:xfrm>
        </p:spPr>
        <p:txBody>
          <a:bodyPr>
            <a:normAutofit/>
          </a:bodyPr>
          <a:lstStyle/>
          <a:p>
            <a:r>
              <a:rPr lang="tr-TR" u="sng" dirty="0">
                <a:solidFill>
                  <a:schemeClr val="tx1"/>
                </a:solidFill>
              </a:rPr>
              <a:t>RA-036-YTÜ Risk Analizi</a:t>
            </a:r>
            <a:endParaRPr lang="tr-TR" dirty="0">
              <a:solidFill>
                <a:schemeClr val="tx1"/>
              </a:solidFill>
            </a:endParaRPr>
          </a:p>
          <a:p>
            <a:endParaRPr lang="tr-TR" dirty="0"/>
          </a:p>
        </p:txBody>
      </p:sp>
    </p:spTree>
    <p:extLst>
      <p:ext uri="{BB962C8B-B14F-4D97-AF65-F5344CB8AC3E}">
        <p14:creationId xmlns:p14="http://schemas.microsoft.com/office/powerpoint/2010/main" val="1473027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2245" y="419185"/>
            <a:ext cx="8534400" cy="1260325"/>
          </a:xfrm>
        </p:spPr>
        <p:txBody>
          <a:bodyPr/>
          <a:lstStyle/>
          <a:p>
            <a:r>
              <a:rPr lang="tr-TR" dirty="0"/>
              <a:t>RİSK BELİRLEME – ISO 9001</a:t>
            </a:r>
          </a:p>
        </p:txBody>
      </p:sp>
      <p:sp>
        <p:nvSpPr>
          <p:cNvPr id="3" name="İçerik Yer Tutucusu 2"/>
          <p:cNvSpPr>
            <a:spLocks noGrp="1"/>
          </p:cNvSpPr>
          <p:nvPr>
            <p:ph idx="1"/>
          </p:nvPr>
        </p:nvSpPr>
        <p:spPr>
          <a:xfrm>
            <a:off x="572245" y="1324948"/>
            <a:ext cx="9476824" cy="4842242"/>
          </a:xfrm>
        </p:spPr>
        <p:txBody>
          <a:bodyPr>
            <a:normAutofit fontScale="55000" lnSpcReduction="20000"/>
          </a:bodyPr>
          <a:lstStyle/>
          <a:p>
            <a:pPr marL="0" indent="0">
              <a:buNone/>
            </a:pPr>
            <a:r>
              <a:rPr lang="tr-TR" dirty="0">
                <a:solidFill>
                  <a:schemeClr val="tx1"/>
                </a:solidFill>
              </a:rPr>
              <a:t>Faaliyetlerden kaynaklanan riskin büyüklüğünü tahmin etmek ve mevcut kontrollerin yeterliliğini dikkate alarak riskin kabul edilebilir olup olmadığına karar vermek için kullanılan </a:t>
            </a:r>
            <a:r>
              <a:rPr lang="tr-TR" dirty="0" err="1">
                <a:solidFill>
                  <a:schemeClr val="tx1"/>
                </a:solidFill>
              </a:rPr>
              <a:t>metod</a:t>
            </a:r>
            <a:r>
              <a:rPr lang="tr-TR" dirty="0">
                <a:solidFill>
                  <a:schemeClr val="tx1"/>
                </a:solidFill>
              </a:rPr>
              <a:t>.</a:t>
            </a:r>
          </a:p>
          <a:p>
            <a:pPr marL="0" indent="0">
              <a:buNone/>
            </a:pPr>
            <a:endParaRPr lang="tr-TR" dirty="0">
              <a:solidFill>
                <a:schemeClr val="tx1"/>
              </a:solidFill>
            </a:endParaRPr>
          </a:p>
          <a:p>
            <a:r>
              <a:rPr lang="tr-TR" u="sng" dirty="0">
                <a:solidFill>
                  <a:schemeClr val="tx1"/>
                </a:solidFill>
              </a:rPr>
              <a:t>Riskin Tanımı: </a:t>
            </a:r>
            <a:endParaRPr lang="tr-TR" dirty="0">
              <a:solidFill>
                <a:schemeClr val="tx1"/>
              </a:solidFill>
            </a:endParaRPr>
          </a:p>
          <a:p>
            <a:r>
              <a:rPr lang="tr-TR" dirty="0">
                <a:solidFill>
                  <a:schemeClr val="tx1"/>
                </a:solidFill>
              </a:rPr>
              <a:t>Risk, potansiyel zararın/istenmeyen durumun olma ihtimali ve sonucuna (şiddetine) göre neden sonuç ilişkisi kurularak yazılır.</a:t>
            </a:r>
          </a:p>
          <a:p>
            <a:pPr marL="0" indent="0">
              <a:buNone/>
            </a:pPr>
            <a:r>
              <a:rPr lang="tr-TR" i="1" dirty="0">
                <a:solidFill>
                  <a:schemeClr val="tx1"/>
                </a:solidFill>
              </a:rPr>
              <a:t> </a:t>
            </a:r>
            <a:endParaRPr lang="tr-TR" dirty="0">
              <a:solidFill>
                <a:schemeClr val="tx1"/>
              </a:solidFill>
            </a:endParaRPr>
          </a:p>
          <a:p>
            <a:r>
              <a:rPr lang="tr-TR" i="1" dirty="0">
                <a:solidFill>
                  <a:schemeClr val="tx1"/>
                </a:solidFill>
              </a:rPr>
              <a:t>Örnek: Elektrik kesintilerinde jeneratörün devreye girmemesi sebebi ile ana network sunucularının çalışmaması ve hizmetin yerine getirilememesi.</a:t>
            </a:r>
            <a:endParaRPr lang="tr-TR" dirty="0">
              <a:solidFill>
                <a:schemeClr val="tx1"/>
              </a:solidFill>
            </a:endParaRPr>
          </a:p>
          <a:p>
            <a:endParaRPr lang="tr-TR" dirty="0">
              <a:solidFill>
                <a:schemeClr val="tx1"/>
              </a:solidFill>
            </a:endParaRPr>
          </a:p>
          <a:p>
            <a:r>
              <a:rPr lang="tr-TR" u="sng" dirty="0">
                <a:solidFill>
                  <a:schemeClr val="tx1"/>
                </a:solidFill>
              </a:rPr>
              <a:t>Risk Giderici Mevcut Faaliyet: </a:t>
            </a:r>
            <a:endParaRPr lang="tr-TR" dirty="0">
              <a:solidFill>
                <a:schemeClr val="tx1"/>
              </a:solidFill>
            </a:endParaRPr>
          </a:p>
          <a:p>
            <a:r>
              <a:rPr lang="tr-TR" dirty="0">
                <a:solidFill>
                  <a:schemeClr val="tx1"/>
                </a:solidFill>
              </a:rPr>
              <a:t>Tanımlanmış olan riskin olasılığını veya şiddetini düşürmek için “şu anda” yapılan aksiyon.</a:t>
            </a:r>
          </a:p>
          <a:p>
            <a:endParaRPr lang="tr-TR" dirty="0">
              <a:solidFill>
                <a:schemeClr val="tx1"/>
              </a:solidFill>
            </a:endParaRPr>
          </a:p>
          <a:p>
            <a:r>
              <a:rPr lang="tr-TR" i="1" dirty="0">
                <a:solidFill>
                  <a:schemeClr val="tx1"/>
                </a:solidFill>
              </a:rPr>
              <a:t>Örnek: Jeneratör bakım sözleşmesi yapılmış. Periyodik bakım planı oluşturulmuştur.</a:t>
            </a:r>
            <a:endParaRPr lang="tr-TR" dirty="0">
              <a:solidFill>
                <a:schemeClr val="tx1"/>
              </a:solidFill>
            </a:endParaRPr>
          </a:p>
          <a:p>
            <a:pPr marL="0" indent="0">
              <a:buNone/>
            </a:pPr>
            <a:endParaRPr lang="tr-TR" dirty="0">
              <a:solidFill>
                <a:schemeClr val="tx1"/>
              </a:solidFill>
            </a:endParaRPr>
          </a:p>
          <a:p>
            <a:r>
              <a:rPr lang="tr-TR" u="sng" dirty="0">
                <a:solidFill>
                  <a:schemeClr val="tx1"/>
                </a:solidFill>
              </a:rPr>
              <a:t>İlgili Belge: </a:t>
            </a:r>
            <a:endParaRPr lang="tr-TR" dirty="0">
              <a:solidFill>
                <a:schemeClr val="tx1"/>
              </a:solidFill>
            </a:endParaRPr>
          </a:p>
          <a:p>
            <a:r>
              <a:rPr lang="tr-TR" dirty="0">
                <a:solidFill>
                  <a:schemeClr val="tx1"/>
                </a:solidFill>
              </a:rPr>
              <a:t>Risk giderici mevcut faaliyeti destekleyen/kanıtlayan belge.</a:t>
            </a:r>
          </a:p>
          <a:p>
            <a:pPr marL="0" indent="0">
              <a:buNone/>
            </a:pPr>
            <a:r>
              <a:rPr lang="tr-TR" dirty="0">
                <a:solidFill>
                  <a:schemeClr val="tx1"/>
                </a:solidFill>
              </a:rPr>
              <a:t> </a:t>
            </a:r>
          </a:p>
          <a:p>
            <a:r>
              <a:rPr lang="tr-TR" i="1" dirty="0">
                <a:solidFill>
                  <a:schemeClr val="tx1"/>
                </a:solidFill>
              </a:rPr>
              <a:t>Örnek: Jeneratör bakım kayıtları.</a:t>
            </a:r>
            <a:endParaRPr lang="tr-TR" dirty="0">
              <a:solidFill>
                <a:schemeClr val="tx1"/>
              </a:solidFill>
            </a:endParaRPr>
          </a:p>
          <a:p>
            <a:endParaRPr lang="tr-TR" dirty="0"/>
          </a:p>
        </p:txBody>
      </p:sp>
    </p:spTree>
    <p:extLst>
      <p:ext uri="{BB962C8B-B14F-4D97-AF65-F5344CB8AC3E}">
        <p14:creationId xmlns:p14="http://schemas.microsoft.com/office/powerpoint/2010/main" val="876960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2245" y="419185"/>
            <a:ext cx="8534400" cy="1260325"/>
          </a:xfrm>
        </p:spPr>
        <p:txBody>
          <a:bodyPr/>
          <a:lstStyle/>
          <a:p>
            <a:r>
              <a:rPr lang="tr-TR" dirty="0"/>
              <a:t>RİSK BELİRLEME – ISO 9001</a:t>
            </a:r>
          </a:p>
        </p:txBody>
      </p:sp>
      <p:sp>
        <p:nvSpPr>
          <p:cNvPr id="3" name="İçerik Yer Tutucusu 2"/>
          <p:cNvSpPr>
            <a:spLocks noGrp="1"/>
          </p:cNvSpPr>
          <p:nvPr>
            <p:ph idx="1"/>
          </p:nvPr>
        </p:nvSpPr>
        <p:spPr>
          <a:xfrm>
            <a:off x="572245" y="1324948"/>
            <a:ext cx="9476824" cy="4842242"/>
          </a:xfrm>
        </p:spPr>
        <p:txBody>
          <a:bodyPr>
            <a:normAutofit fontScale="92500" lnSpcReduction="10000"/>
          </a:bodyPr>
          <a:lstStyle/>
          <a:p>
            <a:r>
              <a:rPr lang="tr-TR" u="sng" dirty="0">
                <a:solidFill>
                  <a:schemeClr val="tx1"/>
                </a:solidFill>
              </a:rPr>
              <a:t>Etki:</a:t>
            </a:r>
            <a:endParaRPr lang="tr-TR" dirty="0">
              <a:solidFill>
                <a:schemeClr val="tx1"/>
              </a:solidFill>
            </a:endParaRPr>
          </a:p>
          <a:p>
            <a:r>
              <a:rPr lang="tr-TR" dirty="0">
                <a:solidFill>
                  <a:schemeClr val="tx1"/>
                </a:solidFill>
              </a:rPr>
              <a:t>Tehlikenin oluşması durumunda sürece vereceği zararı, hedef ve faaliyetler üzerindeki etkisini gösterir. </a:t>
            </a:r>
          </a:p>
          <a:p>
            <a:r>
              <a:rPr lang="tr-TR" dirty="0" err="1">
                <a:solidFill>
                  <a:schemeClr val="tx1"/>
                </a:solidFill>
              </a:rPr>
              <a:t>Ref</a:t>
            </a:r>
            <a:r>
              <a:rPr lang="tr-TR" dirty="0">
                <a:solidFill>
                  <a:schemeClr val="tx1"/>
                </a:solidFill>
              </a:rPr>
              <a:t>: Risk Matrisi </a:t>
            </a:r>
          </a:p>
          <a:p>
            <a:pPr marL="0" indent="0">
              <a:buNone/>
            </a:pPr>
            <a:endParaRPr lang="tr-TR" dirty="0">
              <a:solidFill>
                <a:schemeClr val="tx1"/>
              </a:solidFill>
            </a:endParaRPr>
          </a:p>
          <a:p>
            <a:r>
              <a:rPr lang="tr-TR" i="1" dirty="0">
                <a:solidFill>
                  <a:schemeClr val="tx1"/>
                </a:solidFill>
              </a:rPr>
              <a:t>Örnek: 3 (Orta)</a:t>
            </a:r>
            <a:endParaRPr lang="tr-TR" dirty="0">
              <a:solidFill>
                <a:schemeClr val="tx1"/>
              </a:solidFill>
            </a:endParaRPr>
          </a:p>
          <a:p>
            <a:pPr marL="0" indent="0">
              <a:buNone/>
            </a:pPr>
            <a:endParaRPr lang="tr-TR" dirty="0">
              <a:solidFill>
                <a:schemeClr val="tx1"/>
              </a:solidFill>
            </a:endParaRPr>
          </a:p>
          <a:p>
            <a:r>
              <a:rPr lang="tr-TR" u="sng" dirty="0">
                <a:solidFill>
                  <a:schemeClr val="tx1"/>
                </a:solidFill>
              </a:rPr>
              <a:t>Olasılık:</a:t>
            </a:r>
            <a:endParaRPr lang="tr-TR" dirty="0">
              <a:solidFill>
                <a:schemeClr val="tx1"/>
              </a:solidFill>
            </a:endParaRPr>
          </a:p>
          <a:p>
            <a:r>
              <a:rPr lang="tr-TR" dirty="0">
                <a:solidFill>
                  <a:schemeClr val="tx1"/>
                </a:solidFill>
              </a:rPr>
              <a:t>Bir olayın gün, hafta, ay, yıl gibi bir zaman dilimi içerisinde gerçekleşme durumunu ifade eder. </a:t>
            </a:r>
            <a:r>
              <a:rPr lang="tr-TR" dirty="0" err="1">
                <a:solidFill>
                  <a:schemeClr val="tx1"/>
                </a:solidFill>
              </a:rPr>
              <a:t>Ref</a:t>
            </a:r>
            <a:r>
              <a:rPr lang="tr-TR" dirty="0">
                <a:solidFill>
                  <a:schemeClr val="tx1"/>
                </a:solidFill>
              </a:rPr>
              <a:t>: Risk Matrisi </a:t>
            </a:r>
          </a:p>
          <a:p>
            <a:pPr marL="0" indent="0">
              <a:buNone/>
            </a:pPr>
            <a:endParaRPr lang="tr-TR" dirty="0">
              <a:solidFill>
                <a:schemeClr val="tx1"/>
              </a:solidFill>
            </a:endParaRPr>
          </a:p>
          <a:p>
            <a:r>
              <a:rPr lang="tr-TR" i="1" dirty="0">
                <a:solidFill>
                  <a:schemeClr val="tx1"/>
                </a:solidFill>
              </a:rPr>
              <a:t>Örnek: 2 (Düşük)</a:t>
            </a:r>
            <a:endParaRPr lang="tr-TR" dirty="0">
              <a:solidFill>
                <a:schemeClr val="tx1"/>
              </a:solidFill>
            </a:endParaRPr>
          </a:p>
          <a:p>
            <a:endParaRPr lang="tr-TR" dirty="0"/>
          </a:p>
        </p:txBody>
      </p:sp>
    </p:spTree>
    <p:extLst>
      <p:ext uri="{BB962C8B-B14F-4D97-AF65-F5344CB8AC3E}">
        <p14:creationId xmlns:p14="http://schemas.microsoft.com/office/powerpoint/2010/main" val="2126398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2071687" y="123825"/>
            <a:ext cx="8048625" cy="6610350"/>
          </a:xfrm>
          <a:prstGeom prst="rect">
            <a:avLst/>
          </a:prstGeom>
        </p:spPr>
      </p:pic>
    </p:spTree>
    <p:extLst>
      <p:ext uri="{BB962C8B-B14F-4D97-AF65-F5344CB8AC3E}">
        <p14:creationId xmlns:p14="http://schemas.microsoft.com/office/powerpoint/2010/main" val="2430126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7044" y="158349"/>
            <a:ext cx="11737912" cy="1260325"/>
          </a:xfrm>
        </p:spPr>
        <p:txBody>
          <a:bodyPr>
            <a:normAutofit fontScale="90000"/>
          </a:bodyPr>
          <a:lstStyle/>
          <a:p>
            <a:r>
              <a:rPr lang="tr-TR" dirty="0"/>
              <a:t>RİSK BELİRLEME – ISO 14001</a:t>
            </a:r>
            <a:br>
              <a:rPr lang="tr-TR" dirty="0"/>
            </a:br>
            <a:r>
              <a:rPr lang="tr-TR" dirty="0"/>
              <a:t>PR-023 Çevre Boyutlarının belirlenmesi prosedürü</a:t>
            </a:r>
          </a:p>
        </p:txBody>
      </p:sp>
      <p:pic>
        <p:nvPicPr>
          <p:cNvPr id="5" name="Resim 4"/>
          <p:cNvPicPr>
            <a:picLocks noChangeAspect="1"/>
          </p:cNvPicPr>
          <p:nvPr/>
        </p:nvPicPr>
        <p:blipFill>
          <a:blip r:embed="rId2"/>
          <a:stretch>
            <a:fillRect/>
          </a:stretch>
        </p:blipFill>
        <p:spPr>
          <a:xfrm>
            <a:off x="317241" y="1418674"/>
            <a:ext cx="9946042" cy="4813336"/>
          </a:xfrm>
          <a:prstGeom prst="rect">
            <a:avLst/>
          </a:prstGeom>
        </p:spPr>
      </p:pic>
      <p:sp>
        <p:nvSpPr>
          <p:cNvPr id="8" name="İçerik Yer Tutucusu 2"/>
          <p:cNvSpPr>
            <a:spLocks noGrp="1"/>
          </p:cNvSpPr>
          <p:nvPr>
            <p:ph idx="1"/>
          </p:nvPr>
        </p:nvSpPr>
        <p:spPr>
          <a:xfrm>
            <a:off x="227044" y="6447798"/>
            <a:ext cx="9731828" cy="410202"/>
          </a:xfrm>
        </p:spPr>
        <p:txBody>
          <a:bodyPr>
            <a:normAutofit fontScale="92500" lnSpcReduction="20000"/>
          </a:bodyPr>
          <a:lstStyle/>
          <a:p>
            <a:r>
              <a:rPr lang="tr-TR" u="sng" dirty="0">
                <a:solidFill>
                  <a:schemeClr val="tx1"/>
                </a:solidFill>
              </a:rPr>
              <a:t>RA-034-Çevre Etki Değerlendirme Planı</a:t>
            </a:r>
            <a:endParaRPr lang="tr-TR" dirty="0">
              <a:solidFill>
                <a:schemeClr val="tx1"/>
              </a:solidFill>
            </a:endParaRPr>
          </a:p>
          <a:p>
            <a:endParaRPr lang="tr-TR" dirty="0"/>
          </a:p>
        </p:txBody>
      </p:sp>
    </p:spTree>
    <p:extLst>
      <p:ext uri="{BB962C8B-B14F-4D97-AF65-F5344CB8AC3E}">
        <p14:creationId xmlns:p14="http://schemas.microsoft.com/office/powerpoint/2010/main" val="204430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2245" y="419185"/>
            <a:ext cx="8534400" cy="1260325"/>
          </a:xfrm>
        </p:spPr>
        <p:txBody>
          <a:bodyPr/>
          <a:lstStyle/>
          <a:p>
            <a:r>
              <a:rPr lang="tr-TR" dirty="0"/>
              <a:t>RİSK BELİRLEME – ISO 45001</a:t>
            </a:r>
          </a:p>
        </p:txBody>
      </p:sp>
      <p:sp>
        <p:nvSpPr>
          <p:cNvPr id="3" name="İçerik Yer Tutucusu 2"/>
          <p:cNvSpPr>
            <a:spLocks noGrp="1"/>
          </p:cNvSpPr>
          <p:nvPr>
            <p:ph idx="1"/>
          </p:nvPr>
        </p:nvSpPr>
        <p:spPr>
          <a:xfrm>
            <a:off x="572245" y="1324948"/>
            <a:ext cx="9476824" cy="4842242"/>
          </a:xfrm>
        </p:spPr>
        <p:txBody>
          <a:bodyPr>
            <a:normAutofit/>
          </a:bodyPr>
          <a:lstStyle/>
          <a:p>
            <a:r>
              <a:rPr lang="tr-TR" u="sng" dirty="0">
                <a:solidFill>
                  <a:schemeClr val="tx1"/>
                </a:solidFill>
              </a:rPr>
              <a:t>İSG risk raporları</a:t>
            </a:r>
          </a:p>
          <a:p>
            <a:r>
              <a:rPr lang="tr-TR" u="sng" dirty="0">
                <a:solidFill>
                  <a:schemeClr val="tx1"/>
                </a:solidFill>
              </a:rPr>
              <a:t>PR-040- İSG RİSK DEĞERLENDİRMESİ PROSEDÜRÜ</a:t>
            </a:r>
            <a:endParaRPr lang="tr-TR" dirty="0">
              <a:solidFill>
                <a:schemeClr val="tx1"/>
              </a:solidFill>
            </a:endParaRPr>
          </a:p>
          <a:p>
            <a:endParaRPr lang="tr-TR" dirty="0"/>
          </a:p>
        </p:txBody>
      </p:sp>
    </p:spTree>
    <p:extLst>
      <p:ext uri="{BB962C8B-B14F-4D97-AF65-F5344CB8AC3E}">
        <p14:creationId xmlns:p14="http://schemas.microsoft.com/office/powerpoint/2010/main" val="2072100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2245" y="419185"/>
            <a:ext cx="8534400" cy="1260325"/>
          </a:xfrm>
        </p:spPr>
        <p:txBody>
          <a:bodyPr/>
          <a:lstStyle/>
          <a:p>
            <a:r>
              <a:rPr lang="tr-TR" dirty="0"/>
              <a:t>PAYDAŞ BELİRLEME</a:t>
            </a:r>
          </a:p>
        </p:txBody>
      </p:sp>
      <p:pic>
        <p:nvPicPr>
          <p:cNvPr id="5" name="Resim 4"/>
          <p:cNvPicPr>
            <a:picLocks noChangeAspect="1"/>
          </p:cNvPicPr>
          <p:nvPr/>
        </p:nvPicPr>
        <p:blipFill>
          <a:blip r:embed="rId2"/>
          <a:stretch>
            <a:fillRect/>
          </a:stretch>
        </p:blipFill>
        <p:spPr>
          <a:xfrm>
            <a:off x="289249" y="1905971"/>
            <a:ext cx="11529623" cy="3687050"/>
          </a:xfrm>
          <a:prstGeom prst="rect">
            <a:avLst/>
          </a:prstGeom>
        </p:spPr>
      </p:pic>
      <p:sp>
        <p:nvSpPr>
          <p:cNvPr id="7" name="İçerik Yer Tutucusu 2"/>
          <p:cNvSpPr>
            <a:spLocks noGrp="1"/>
          </p:cNvSpPr>
          <p:nvPr>
            <p:ph idx="1"/>
          </p:nvPr>
        </p:nvSpPr>
        <p:spPr>
          <a:xfrm>
            <a:off x="382555" y="5987433"/>
            <a:ext cx="9694506" cy="646632"/>
          </a:xfrm>
        </p:spPr>
        <p:txBody>
          <a:bodyPr>
            <a:normAutofit/>
          </a:bodyPr>
          <a:lstStyle/>
          <a:p>
            <a:r>
              <a:rPr lang="tr-TR" u="sng" dirty="0">
                <a:solidFill>
                  <a:schemeClr val="tx1"/>
                </a:solidFill>
              </a:rPr>
              <a:t>PA-033-YTÜ Süreçleri Paydaş Analizi ve Paydaş Beklentisi</a:t>
            </a:r>
            <a:endParaRPr lang="tr-TR" dirty="0">
              <a:solidFill>
                <a:schemeClr val="tx1"/>
              </a:solidFill>
            </a:endParaRPr>
          </a:p>
          <a:p>
            <a:endParaRPr lang="tr-TR" dirty="0"/>
          </a:p>
        </p:txBody>
      </p:sp>
    </p:spTree>
    <p:extLst>
      <p:ext uri="{BB962C8B-B14F-4D97-AF65-F5344CB8AC3E}">
        <p14:creationId xmlns:p14="http://schemas.microsoft.com/office/powerpoint/2010/main" val="816855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2245" y="419185"/>
            <a:ext cx="8534400" cy="1260325"/>
          </a:xfrm>
        </p:spPr>
        <p:txBody>
          <a:bodyPr/>
          <a:lstStyle/>
          <a:p>
            <a:r>
              <a:rPr lang="tr-TR" dirty="0"/>
              <a:t>hedefler– ISO 9001</a:t>
            </a:r>
          </a:p>
        </p:txBody>
      </p:sp>
      <p:pic>
        <p:nvPicPr>
          <p:cNvPr id="6" name="Resim 5"/>
          <p:cNvPicPr>
            <a:picLocks noChangeAspect="1"/>
          </p:cNvPicPr>
          <p:nvPr/>
        </p:nvPicPr>
        <p:blipFill>
          <a:blip r:embed="rId2"/>
          <a:stretch>
            <a:fillRect/>
          </a:stretch>
        </p:blipFill>
        <p:spPr>
          <a:xfrm>
            <a:off x="2146041" y="1337327"/>
            <a:ext cx="6187070" cy="5321036"/>
          </a:xfrm>
          <a:prstGeom prst="rect">
            <a:avLst/>
          </a:prstGeom>
        </p:spPr>
      </p:pic>
    </p:spTree>
    <p:extLst>
      <p:ext uri="{BB962C8B-B14F-4D97-AF65-F5344CB8AC3E}">
        <p14:creationId xmlns:p14="http://schemas.microsoft.com/office/powerpoint/2010/main" val="1470811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2245" y="419185"/>
            <a:ext cx="8534400" cy="1260325"/>
          </a:xfrm>
        </p:spPr>
        <p:txBody>
          <a:bodyPr/>
          <a:lstStyle/>
          <a:p>
            <a:r>
              <a:rPr lang="tr-TR" dirty="0"/>
              <a:t>Hedefler – </a:t>
            </a:r>
            <a:r>
              <a:rPr lang="tr-TR" dirty="0" err="1"/>
              <a:t>ıso</a:t>
            </a:r>
            <a:r>
              <a:rPr lang="tr-TR" dirty="0"/>
              <a:t> 9001</a:t>
            </a:r>
          </a:p>
        </p:txBody>
      </p:sp>
      <p:sp>
        <p:nvSpPr>
          <p:cNvPr id="3" name="İçerik Yer Tutucusu 2"/>
          <p:cNvSpPr>
            <a:spLocks noGrp="1"/>
          </p:cNvSpPr>
          <p:nvPr>
            <p:ph idx="1"/>
          </p:nvPr>
        </p:nvSpPr>
        <p:spPr>
          <a:xfrm>
            <a:off x="572245" y="1324948"/>
            <a:ext cx="9476824" cy="4842242"/>
          </a:xfrm>
        </p:spPr>
        <p:txBody>
          <a:bodyPr>
            <a:normAutofit/>
          </a:bodyPr>
          <a:lstStyle/>
          <a:p>
            <a:pPr algn="just"/>
            <a:r>
              <a:rPr lang="tr-TR" dirty="0">
                <a:solidFill>
                  <a:schemeClr val="tx1"/>
                </a:solidFill>
              </a:rPr>
              <a:t>Stratejik planda, stratejik amaçlara ulaşabilmek için belirlenmiş olan performans göstergeleri YTÜ’nün kalite hedeflerini oluşturur. </a:t>
            </a:r>
          </a:p>
          <a:p>
            <a:pPr algn="just"/>
            <a:r>
              <a:rPr lang="tr-TR" dirty="0">
                <a:solidFill>
                  <a:schemeClr val="tx1"/>
                </a:solidFill>
              </a:rPr>
              <a:t>YTÜ'deki tüm birimler, stratejik planda bulunan göstergelerden kendi birimleri için belirlenen göstergeleri kalite hedefi olarak takip eder. </a:t>
            </a:r>
          </a:p>
          <a:p>
            <a:pPr algn="just"/>
            <a:r>
              <a:rPr lang="tr-TR" dirty="0">
                <a:solidFill>
                  <a:schemeClr val="tx1"/>
                </a:solidFill>
              </a:rPr>
              <a:t>Vys.yildiz.edu.tr üzerinden birimler kendilerine tanımlanmış olan «2021-2025 Stratejik Plan Göstergeleri» madde türüne ait performans göstergelerine 3 aylık periyotlarla veri girişi yapar ve kanıt ekler.</a:t>
            </a:r>
          </a:p>
          <a:p>
            <a:pPr algn="just"/>
            <a:r>
              <a:rPr lang="tr-TR" dirty="0">
                <a:solidFill>
                  <a:schemeClr val="tx1"/>
                </a:solidFill>
              </a:rPr>
              <a:t>Birimlerin veri girişinden kalite sorumlusu, verilerin onaylanmasından kalite temsilcisi sorumludur.</a:t>
            </a:r>
          </a:p>
        </p:txBody>
      </p:sp>
    </p:spTree>
    <p:extLst>
      <p:ext uri="{BB962C8B-B14F-4D97-AF65-F5344CB8AC3E}">
        <p14:creationId xmlns:p14="http://schemas.microsoft.com/office/powerpoint/2010/main" val="4018900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2245" y="419185"/>
            <a:ext cx="8534400" cy="1260325"/>
          </a:xfrm>
        </p:spPr>
        <p:txBody>
          <a:bodyPr/>
          <a:lstStyle/>
          <a:p>
            <a:r>
              <a:rPr lang="tr-TR" dirty="0"/>
              <a:t>hedefler– ISO 14001</a:t>
            </a:r>
          </a:p>
        </p:txBody>
      </p:sp>
      <p:pic>
        <p:nvPicPr>
          <p:cNvPr id="4" name="Resim 3"/>
          <p:cNvPicPr>
            <a:picLocks noChangeAspect="1"/>
          </p:cNvPicPr>
          <p:nvPr/>
        </p:nvPicPr>
        <p:blipFill>
          <a:blip r:embed="rId2"/>
          <a:stretch>
            <a:fillRect/>
          </a:stretch>
        </p:blipFill>
        <p:spPr>
          <a:xfrm>
            <a:off x="419877" y="1679510"/>
            <a:ext cx="11624290" cy="4523699"/>
          </a:xfrm>
          <a:prstGeom prst="rect">
            <a:avLst/>
          </a:prstGeom>
        </p:spPr>
      </p:pic>
    </p:spTree>
    <p:extLst>
      <p:ext uri="{BB962C8B-B14F-4D97-AF65-F5344CB8AC3E}">
        <p14:creationId xmlns:p14="http://schemas.microsoft.com/office/powerpoint/2010/main" val="494437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2245" y="419185"/>
            <a:ext cx="8534400" cy="1260325"/>
          </a:xfrm>
        </p:spPr>
        <p:txBody>
          <a:bodyPr/>
          <a:lstStyle/>
          <a:p>
            <a:r>
              <a:rPr lang="tr-TR" dirty="0"/>
              <a:t>KALİTE NEDİR?</a:t>
            </a:r>
          </a:p>
        </p:txBody>
      </p:sp>
      <p:sp>
        <p:nvSpPr>
          <p:cNvPr id="3" name="İçerik Yer Tutucusu 2"/>
          <p:cNvSpPr>
            <a:spLocks noGrp="1"/>
          </p:cNvSpPr>
          <p:nvPr>
            <p:ph idx="1"/>
          </p:nvPr>
        </p:nvSpPr>
        <p:spPr>
          <a:xfrm>
            <a:off x="572245" y="1679510"/>
            <a:ext cx="8534400" cy="4487679"/>
          </a:xfrm>
        </p:spPr>
        <p:txBody>
          <a:bodyPr>
            <a:normAutofit/>
          </a:bodyPr>
          <a:lstStyle/>
          <a:p>
            <a:pPr algn="just"/>
            <a:r>
              <a:rPr lang="tr-TR" dirty="0">
                <a:solidFill>
                  <a:schemeClr val="tx1"/>
                </a:solidFill>
              </a:rPr>
              <a:t>Uluslararası Standart Bürosu ISO’nun kalite için yaptığı tanım şöyledir: kalite, bir mal ya da hizmetin belirli bir gereksinimi karşılayabilme yeteneklerini ortaya koyan karakteristiklerin tümüdür.</a:t>
            </a:r>
          </a:p>
          <a:p>
            <a:r>
              <a:rPr lang="tr-TR" dirty="0">
                <a:solidFill>
                  <a:schemeClr val="tx1"/>
                </a:solidFill>
              </a:rPr>
              <a:t>Müşteri tatminidir; ürün veya hizmetin iyi olup olmadığı konusunda son kararı müşteri verir.</a:t>
            </a:r>
          </a:p>
          <a:p>
            <a:pPr algn="just"/>
            <a:r>
              <a:rPr lang="tr-TR" dirty="0">
                <a:solidFill>
                  <a:schemeClr val="tx1"/>
                </a:solidFill>
              </a:rPr>
              <a:t>Süreçtir; süregelen bir gelişmeyi sağlar. </a:t>
            </a:r>
          </a:p>
          <a:p>
            <a:pPr algn="just"/>
            <a:r>
              <a:rPr lang="tr-TR" dirty="0">
                <a:solidFill>
                  <a:schemeClr val="tx1"/>
                </a:solidFill>
              </a:rPr>
              <a:t>Yatırımdır; uzun dönemde bir işi hatasız yapmak sonradan düzeltmekten daha ucuzdur. </a:t>
            </a:r>
          </a:p>
          <a:p>
            <a:pPr algn="just"/>
            <a:r>
              <a:rPr lang="tr-TR" dirty="0">
                <a:solidFill>
                  <a:schemeClr val="tx1"/>
                </a:solidFill>
              </a:rPr>
              <a:t>Kalite bir programa uymak, işleri zamanında yapmaktır. Kalite, kusursuzluk anlayışına sistemli bir yaklaşımdır. </a:t>
            </a:r>
          </a:p>
          <a:p>
            <a:pPr algn="just"/>
            <a:r>
              <a:rPr lang="tr-TR" dirty="0">
                <a:solidFill>
                  <a:schemeClr val="tx1"/>
                </a:solidFill>
              </a:rPr>
              <a:t>Kalite, şartlara uygunluktur.</a:t>
            </a:r>
          </a:p>
        </p:txBody>
      </p:sp>
    </p:spTree>
    <p:extLst>
      <p:ext uri="{BB962C8B-B14F-4D97-AF65-F5344CB8AC3E}">
        <p14:creationId xmlns:p14="http://schemas.microsoft.com/office/powerpoint/2010/main" val="1833896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2245" y="419185"/>
            <a:ext cx="8534400" cy="1260325"/>
          </a:xfrm>
        </p:spPr>
        <p:txBody>
          <a:bodyPr/>
          <a:lstStyle/>
          <a:p>
            <a:r>
              <a:rPr lang="tr-TR" dirty="0"/>
              <a:t>hedefler– ISO 45001</a:t>
            </a:r>
          </a:p>
        </p:txBody>
      </p:sp>
      <p:pic>
        <p:nvPicPr>
          <p:cNvPr id="5" name="Resim 4"/>
          <p:cNvPicPr>
            <a:picLocks noChangeAspect="1"/>
          </p:cNvPicPr>
          <p:nvPr/>
        </p:nvPicPr>
        <p:blipFill>
          <a:blip r:embed="rId2"/>
          <a:stretch>
            <a:fillRect/>
          </a:stretch>
        </p:blipFill>
        <p:spPr>
          <a:xfrm>
            <a:off x="114300" y="1546313"/>
            <a:ext cx="11844337" cy="4254411"/>
          </a:xfrm>
          <a:prstGeom prst="rect">
            <a:avLst/>
          </a:prstGeom>
        </p:spPr>
      </p:pic>
    </p:spTree>
    <p:extLst>
      <p:ext uri="{BB962C8B-B14F-4D97-AF65-F5344CB8AC3E}">
        <p14:creationId xmlns:p14="http://schemas.microsoft.com/office/powerpoint/2010/main" val="3458841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2245" y="419185"/>
            <a:ext cx="8534400" cy="1260325"/>
          </a:xfrm>
        </p:spPr>
        <p:txBody>
          <a:bodyPr/>
          <a:lstStyle/>
          <a:p>
            <a:r>
              <a:rPr lang="tr-TR" dirty="0"/>
              <a:t>hedefler– ISO 27001</a:t>
            </a:r>
          </a:p>
        </p:txBody>
      </p:sp>
      <p:pic>
        <p:nvPicPr>
          <p:cNvPr id="3" name="Resim 2"/>
          <p:cNvPicPr>
            <a:picLocks noChangeAspect="1"/>
          </p:cNvPicPr>
          <p:nvPr/>
        </p:nvPicPr>
        <p:blipFill>
          <a:blip r:embed="rId2"/>
          <a:stretch>
            <a:fillRect/>
          </a:stretch>
        </p:blipFill>
        <p:spPr>
          <a:xfrm>
            <a:off x="1063690" y="1357628"/>
            <a:ext cx="9692465" cy="5323673"/>
          </a:xfrm>
          <a:prstGeom prst="rect">
            <a:avLst/>
          </a:prstGeom>
        </p:spPr>
      </p:pic>
    </p:spTree>
    <p:extLst>
      <p:ext uri="{BB962C8B-B14F-4D97-AF65-F5344CB8AC3E}">
        <p14:creationId xmlns:p14="http://schemas.microsoft.com/office/powerpoint/2010/main" val="3073835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2245" y="419185"/>
            <a:ext cx="8534400" cy="1260325"/>
          </a:xfrm>
        </p:spPr>
        <p:txBody>
          <a:bodyPr/>
          <a:lstStyle/>
          <a:p>
            <a:r>
              <a:rPr lang="tr-TR" dirty="0"/>
              <a:t>DENETİM PLANLAMA FAALİYETLERİ</a:t>
            </a:r>
          </a:p>
        </p:txBody>
      </p:sp>
      <p:sp>
        <p:nvSpPr>
          <p:cNvPr id="3" name="İçerik Yer Tutucusu 2"/>
          <p:cNvSpPr>
            <a:spLocks noGrp="1"/>
          </p:cNvSpPr>
          <p:nvPr>
            <p:ph idx="1"/>
          </p:nvPr>
        </p:nvSpPr>
        <p:spPr>
          <a:xfrm>
            <a:off x="572245" y="1324948"/>
            <a:ext cx="9476824" cy="4842242"/>
          </a:xfrm>
        </p:spPr>
        <p:txBody>
          <a:bodyPr>
            <a:normAutofit/>
          </a:bodyPr>
          <a:lstStyle/>
          <a:p>
            <a:pPr algn="just"/>
            <a:r>
              <a:rPr lang="tr-TR" u="sng" dirty="0">
                <a:solidFill>
                  <a:schemeClr val="tx1"/>
                </a:solidFill>
              </a:rPr>
              <a:t>Üniversitemizde ISO 9001, ISO 14001, ISO 27001 ve ISO 45001 iç ve dış denetimleri yılda 1 defa gerçekleştirilmektedir.</a:t>
            </a:r>
          </a:p>
          <a:p>
            <a:pPr algn="just"/>
            <a:r>
              <a:rPr lang="tr-TR" u="sng" dirty="0">
                <a:solidFill>
                  <a:schemeClr val="tx1"/>
                </a:solidFill>
              </a:rPr>
              <a:t>İç denetimler ilgili standart gereğince iç denetçi eğitimi almış üniversite personeli tarafından gerçekleştirilmekte; dış denetimler ise bağımsız denetim firmaları (belge alınan firmalar) tarafından gerçekleştirilmektedir.</a:t>
            </a:r>
          </a:p>
          <a:p>
            <a:pPr algn="just"/>
            <a:r>
              <a:rPr lang="tr-TR" u="sng" dirty="0">
                <a:solidFill>
                  <a:schemeClr val="tx1"/>
                </a:solidFill>
              </a:rPr>
              <a:t>ISO 9001, ISO 14001, ISO 45001 için tüm akademik ve idari birimler iç denetime dahil olup ISO 27001 için Bilgi İşlem Daire Başkanlığı, Personel Daire Başkanlığı, Öğrenci İşleri Daire Başkanlığı, İdari ve Mali İşler Daire Başkanlığı, Koruma ve Güvenlik Müdürlüğü öncelikli sorumluluğa sahiptir.</a:t>
            </a:r>
          </a:p>
          <a:p>
            <a:pPr algn="just"/>
            <a:r>
              <a:rPr lang="tr-TR" u="sng" dirty="0">
                <a:solidFill>
                  <a:schemeClr val="tx1"/>
                </a:solidFill>
              </a:rPr>
              <a:t>Dış denetimlerde hangi birimlerin denetleneceği denetimden yaklaşık 10 gün önce denetimi gerçekleştirecek firma tarafından belirlenmektedir.</a:t>
            </a:r>
            <a:endParaRPr lang="tr-TR" dirty="0">
              <a:solidFill>
                <a:schemeClr val="tx1"/>
              </a:solidFill>
            </a:endParaRPr>
          </a:p>
          <a:p>
            <a:endParaRPr lang="tr-TR" dirty="0"/>
          </a:p>
        </p:txBody>
      </p:sp>
    </p:spTree>
    <p:extLst>
      <p:ext uri="{BB962C8B-B14F-4D97-AF65-F5344CB8AC3E}">
        <p14:creationId xmlns:p14="http://schemas.microsoft.com/office/powerpoint/2010/main" val="730165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2245" y="419185"/>
            <a:ext cx="8534400" cy="1260325"/>
          </a:xfrm>
        </p:spPr>
        <p:txBody>
          <a:bodyPr/>
          <a:lstStyle/>
          <a:p>
            <a:r>
              <a:rPr lang="tr-TR" dirty="0"/>
              <a:t>DENETİM PLANLAMA FAALİYETLERİ</a:t>
            </a:r>
          </a:p>
        </p:txBody>
      </p:sp>
      <p:sp>
        <p:nvSpPr>
          <p:cNvPr id="3" name="İçerik Yer Tutucusu 2"/>
          <p:cNvSpPr>
            <a:spLocks noGrp="1"/>
          </p:cNvSpPr>
          <p:nvPr>
            <p:ph idx="1"/>
          </p:nvPr>
        </p:nvSpPr>
        <p:spPr>
          <a:xfrm>
            <a:off x="572245" y="1324948"/>
            <a:ext cx="9476824" cy="4842242"/>
          </a:xfrm>
        </p:spPr>
        <p:txBody>
          <a:bodyPr>
            <a:normAutofit/>
          </a:bodyPr>
          <a:lstStyle/>
          <a:p>
            <a:pPr algn="just"/>
            <a:r>
              <a:rPr lang="tr-TR" u="sng" dirty="0">
                <a:solidFill>
                  <a:schemeClr val="tx1"/>
                </a:solidFill>
              </a:rPr>
              <a:t>Denetimler görevlendirilen iç denetçiler ilgili birime denetime gittiğinde İç denetim kontrol listesi içeriğine uygun olarak birim faaliyetlerinin standart gerekliliklerine uygunluğunu kontrol etmektedir.</a:t>
            </a:r>
          </a:p>
          <a:p>
            <a:pPr algn="just"/>
            <a:r>
              <a:rPr lang="tr-TR" u="sng" dirty="0">
                <a:solidFill>
                  <a:schemeClr val="tx1"/>
                </a:solidFill>
              </a:rPr>
              <a:t>ISO 9001 ve ISO 27001 için ilgili birimin kalite temsilcisi ve kalite sorumlusu başta olmak üzere fakülteler için bölüm kalite sorumlularının, daire başkanlıkları için bağlı birim kalite sorumlularının (örneğin MEDİKO) denetime katılımı önemlidir.</a:t>
            </a:r>
          </a:p>
          <a:p>
            <a:pPr algn="just"/>
            <a:r>
              <a:rPr lang="tr-TR" u="sng" dirty="0">
                <a:solidFill>
                  <a:schemeClr val="tx1"/>
                </a:solidFill>
              </a:rPr>
              <a:t>ISO 45001 ve ISO 14001 için bina sorumluları, atık sorumluları ve varsa laboratuvar sorumlularının da denetime katılımı önemlidir.</a:t>
            </a:r>
            <a:endParaRPr lang="tr-TR" dirty="0"/>
          </a:p>
        </p:txBody>
      </p:sp>
    </p:spTree>
    <p:extLst>
      <p:ext uri="{BB962C8B-B14F-4D97-AF65-F5344CB8AC3E}">
        <p14:creationId xmlns:p14="http://schemas.microsoft.com/office/powerpoint/2010/main" val="1597534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2244" y="419185"/>
            <a:ext cx="10092645" cy="1260325"/>
          </a:xfrm>
        </p:spPr>
        <p:txBody>
          <a:bodyPr/>
          <a:lstStyle/>
          <a:p>
            <a:r>
              <a:rPr lang="tr-TR" dirty="0"/>
              <a:t>İç ve dış denetimler – </a:t>
            </a:r>
            <a:r>
              <a:rPr lang="tr-TR" dirty="0" err="1"/>
              <a:t>ıso</a:t>
            </a:r>
            <a:r>
              <a:rPr lang="tr-TR" dirty="0"/>
              <a:t> 9001ve diğer standartlar</a:t>
            </a:r>
          </a:p>
        </p:txBody>
      </p:sp>
      <p:sp>
        <p:nvSpPr>
          <p:cNvPr id="3" name="İçerik Yer Tutucusu 2"/>
          <p:cNvSpPr>
            <a:spLocks noGrp="1"/>
          </p:cNvSpPr>
          <p:nvPr>
            <p:ph idx="1"/>
          </p:nvPr>
        </p:nvSpPr>
        <p:spPr>
          <a:xfrm>
            <a:off x="572244" y="1548882"/>
            <a:ext cx="9476824" cy="4842242"/>
          </a:xfrm>
        </p:spPr>
        <p:txBody>
          <a:bodyPr>
            <a:normAutofit fontScale="92500" lnSpcReduction="20000"/>
          </a:bodyPr>
          <a:lstStyle/>
          <a:p>
            <a:pPr algn="just"/>
            <a:r>
              <a:rPr lang="tr-TR" u="sng" dirty="0">
                <a:solidFill>
                  <a:schemeClr val="tx1"/>
                </a:solidFill>
              </a:rPr>
              <a:t>ISO 9001 KYS başta olmak üzere denetimlerde Kalite El Kitabı içeriği denetimin genel hatlarını belirlerken dikkat edilen temel unsurlar şu şekildedir:</a:t>
            </a:r>
          </a:p>
          <a:p>
            <a:pPr algn="just"/>
            <a:r>
              <a:rPr lang="tr-TR" u="sng" dirty="0" err="1">
                <a:solidFill>
                  <a:schemeClr val="tx1"/>
                </a:solidFill>
              </a:rPr>
              <a:t>Dokümante</a:t>
            </a:r>
            <a:r>
              <a:rPr lang="tr-TR" u="sng" dirty="0">
                <a:solidFill>
                  <a:schemeClr val="tx1"/>
                </a:solidFill>
              </a:rPr>
              <a:t> edilmiş bilgi</a:t>
            </a:r>
          </a:p>
          <a:p>
            <a:pPr lvl="1" algn="just"/>
            <a:r>
              <a:rPr lang="tr-TR" u="sng" dirty="0">
                <a:solidFill>
                  <a:schemeClr val="tx1"/>
                </a:solidFill>
              </a:rPr>
              <a:t>Yönetmelik ve yönergeler</a:t>
            </a:r>
          </a:p>
          <a:p>
            <a:pPr lvl="1" algn="just"/>
            <a:r>
              <a:rPr lang="tr-TR" u="sng" dirty="0">
                <a:solidFill>
                  <a:schemeClr val="tx1"/>
                </a:solidFill>
              </a:rPr>
              <a:t>Formlar </a:t>
            </a:r>
          </a:p>
          <a:p>
            <a:pPr lvl="1" algn="just"/>
            <a:r>
              <a:rPr lang="tr-TR" u="sng" dirty="0">
                <a:solidFill>
                  <a:schemeClr val="tx1"/>
                </a:solidFill>
              </a:rPr>
              <a:t>Görev tanımları</a:t>
            </a:r>
          </a:p>
          <a:p>
            <a:pPr lvl="1" algn="just"/>
            <a:r>
              <a:rPr lang="tr-TR" u="sng" dirty="0">
                <a:solidFill>
                  <a:schemeClr val="tx1"/>
                </a:solidFill>
              </a:rPr>
              <a:t>Yönetim dokümanları</a:t>
            </a:r>
          </a:p>
          <a:p>
            <a:pPr lvl="1" algn="just"/>
            <a:r>
              <a:rPr lang="tr-TR" u="sng" dirty="0">
                <a:solidFill>
                  <a:schemeClr val="tx1"/>
                </a:solidFill>
              </a:rPr>
              <a:t>İş akışları </a:t>
            </a:r>
          </a:p>
          <a:p>
            <a:pPr lvl="1" algn="just"/>
            <a:r>
              <a:rPr lang="tr-TR" u="sng" dirty="0">
                <a:solidFill>
                  <a:schemeClr val="tx1"/>
                </a:solidFill>
              </a:rPr>
              <a:t>Bakım - onarım kayıtları</a:t>
            </a:r>
          </a:p>
          <a:p>
            <a:pPr lvl="1" algn="just"/>
            <a:r>
              <a:rPr lang="tr-TR" u="sng" dirty="0">
                <a:solidFill>
                  <a:schemeClr val="tx1"/>
                </a:solidFill>
              </a:rPr>
              <a:t>Risk ve paydaş analizleri</a:t>
            </a:r>
          </a:p>
          <a:p>
            <a:pPr lvl="1" algn="just"/>
            <a:r>
              <a:rPr lang="tr-TR" u="sng" dirty="0">
                <a:solidFill>
                  <a:schemeClr val="tx1"/>
                </a:solidFill>
              </a:rPr>
              <a:t>Süreçler </a:t>
            </a:r>
          </a:p>
          <a:p>
            <a:pPr lvl="1" algn="just"/>
            <a:r>
              <a:rPr lang="tr-TR" u="sng" dirty="0" err="1">
                <a:solidFill>
                  <a:schemeClr val="tx1"/>
                </a:solidFill>
              </a:rPr>
              <a:t>Satınalma</a:t>
            </a:r>
            <a:r>
              <a:rPr lang="tr-TR" u="sng" dirty="0">
                <a:solidFill>
                  <a:schemeClr val="tx1"/>
                </a:solidFill>
              </a:rPr>
              <a:t> Prosedürü kapsamında tedarikçi değerlendirmeleri</a:t>
            </a:r>
          </a:p>
          <a:p>
            <a:pPr lvl="1" algn="just"/>
            <a:r>
              <a:rPr lang="tr-TR" u="sng" dirty="0">
                <a:solidFill>
                  <a:schemeClr val="tx1"/>
                </a:solidFill>
              </a:rPr>
              <a:t>Listeler </a:t>
            </a:r>
          </a:p>
          <a:p>
            <a:pPr lvl="1" algn="just"/>
            <a:r>
              <a:rPr lang="tr-TR" u="sng" dirty="0">
                <a:solidFill>
                  <a:schemeClr val="tx1"/>
                </a:solidFill>
              </a:rPr>
              <a:t>Memnuniyet anketleri</a:t>
            </a:r>
            <a:endParaRPr lang="tr-TR" dirty="0"/>
          </a:p>
        </p:txBody>
      </p:sp>
    </p:spTree>
    <p:extLst>
      <p:ext uri="{BB962C8B-B14F-4D97-AF65-F5344CB8AC3E}">
        <p14:creationId xmlns:p14="http://schemas.microsoft.com/office/powerpoint/2010/main" val="2441806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2244" y="419185"/>
            <a:ext cx="10736457" cy="1260325"/>
          </a:xfrm>
        </p:spPr>
        <p:txBody>
          <a:bodyPr/>
          <a:lstStyle/>
          <a:p>
            <a:r>
              <a:rPr lang="tr-TR" dirty="0"/>
              <a:t>İç ve dış denetimler – </a:t>
            </a:r>
            <a:r>
              <a:rPr lang="tr-TR" dirty="0" err="1"/>
              <a:t>ıso</a:t>
            </a:r>
            <a:r>
              <a:rPr lang="tr-TR" dirty="0"/>
              <a:t> 9001 9001ve diğer standartlar</a:t>
            </a:r>
          </a:p>
        </p:txBody>
      </p:sp>
      <p:sp>
        <p:nvSpPr>
          <p:cNvPr id="3" name="İçerik Yer Tutucusu 2"/>
          <p:cNvSpPr>
            <a:spLocks noGrp="1"/>
          </p:cNvSpPr>
          <p:nvPr>
            <p:ph idx="1"/>
          </p:nvPr>
        </p:nvSpPr>
        <p:spPr>
          <a:xfrm>
            <a:off x="572244" y="1679510"/>
            <a:ext cx="9476824" cy="4842242"/>
          </a:xfrm>
        </p:spPr>
        <p:txBody>
          <a:bodyPr>
            <a:normAutofit/>
          </a:bodyPr>
          <a:lstStyle/>
          <a:p>
            <a:pPr algn="just"/>
            <a:r>
              <a:rPr lang="tr-TR" u="sng" dirty="0">
                <a:solidFill>
                  <a:schemeClr val="tx1"/>
                </a:solidFill>
              </a:rPr>
              <a:t>Eğitim – öğretim hizmeti sunumu</a:t>
            </a:r>
          </a:p>
          <a:p>
            <a:pPr lvl="1" algn="just"/>
            <a:r>
              <a:rPr lang="tr-TR" dirty="0">
                <a:solidFill>
                  <a:schemeClr val="tx1"/>
                </a:solidFill>
              </a:rPr>
              <a:t>Bologna Bilgi Sistemi kapsamında eğitim öğretim hizmetlerinin planlanması, akademik takvim, ders içerikleri, yeni ders / program açılması </a:t>
            </a:r>
          </a:p>
          <a:p>
            <a:pPr lvl="1" algn="just"/>
            <a:r>
              <a:rPr lang="tr-TR" dirty="0">
                <a:solidFill>
                  <a:schemeClr val="tx1"/>
                </a:solidFill>
              </a:rPr>
              <a:t>Öğrenci memnuniyet anketleri, şikayetler ve diğer geri bildirimler</a:t>
            </a:r>
          </a:p>
          <a:p>
            <a:pPr lvl="1" algn="just"/>
            <a:r>
              <a:rPr lang="tr-TR" dirty="0">
                <a:solidFill>
                  <a:schemeClr val="tx1"/>
                </a:solidFill>
              </a:rPr>
              <a:t>Bilimsel, sosyal ve kültürel etkinlikler </a:t>
            </a:r>
          </a:p>
          <a:p>
            <a:pPr lvl="1" algn="just"/>
            <a:r>
              <a:rPr lang="tr-TR" dirty="0">
                <a:solidFill>
                  <a:schemeClr val="tx1"/>
                </a:solidFill>
              </a:rPr>
              <a:t>Staj faaliyetleri</a:t>
            </a:r>
          </a:p>
        </p:txBody>
      </p:sp>
    </p:spTree>
    <p:extLst>
      <p:ext uri="{BB962C8B-B14F-4D97-AF65-F5344CB8AC3E}">
        <p14:creationId xmlns:p14="http://schemas.microsoft.com/office/powerpoint/2010/main" val="218428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2244" y="419185"/>
            <a:ext cx="10736457" cy="1260325"/>
          </a:xfrm>
        </p:spPr>
        <p:txBody>
          <a:bodyPr/>
          <a:lstStyle/>
          <a:p>
            <a:r>
              <a:rPr lang="tr-TR" dirty="0"/>
              <a:t>İç ve dış denetimler – </a:t>
            </a:r>
            <a:r>
              <a:rPr lang="tr-TR" dirty="0" err="1"/>
              <a:t>ıso</a:t>
            </a:r>
            <a:r>
              <a:rPr lang="tr-TR" dirty="0"/>
              <a:t> 9001 9001ve diğer standartlar</a:t>
            </a:r>
          </a:p>
        </p:txBody>
      </p:sp>
      <p:sp>
        <p:nvSpPr>
          <p:cNvPr id="3" name="İçerik Yer Tutucusu 2"/>
          <p:cNvSpPr>
            <a:spLocks noGrp="1"/>
          </p:cNvSpPr>
          <p:nvPr>
            <p:ph idx="1"/>
          </p:nvPr>
        </p:nvSpPr>
        <p:spPr>
          <a:xfrm>
            <a:off x="572244" y="1679510"/>
            <a:ext cx="9476824" cy="4842242"/>
          </a:xfrm>
        </p:spPr>
        <p:txBody>
          <a:bodyPr>
            <a:normAutofit/>
          </a:bodyPr>
          <a:lstStyle/>
          <a:p>
            <a:pPr algn="just"/>
            <a:r>
              <a:rPr lang="tr-TR" u="sng" dirty="0">
                <a:solidFill>
                  <a:schemeClr val="tx1"/>
                </a:solidFill>
              </a:rPr>
              <a:t>Fiziksel koşullar (çalışma ortamı, derslikler, arşiv, vs.)</a:t>
            </a:r>
          </a:p>
          <a:p>
            <a:pPr algn="just"/>
            <a:r>
              <a:rPr lang="tr-TR" u="sng" dirty="0" err="1">
                <a:solidFill>
                  <a:schemeClr val="tx1"/>
                </a:solidFill>
              </a:rPr>
              <a:t>Mediko</a:t>
            </a:r>
            <a:r>
              <a:rPr lang="tr-TR" u="sng" dirty="0">
                <a:solidFill>
                  <a:schemeClr val="tx1"/>
                </a:solidFill>
              </a:rPr>
              <a:t>, havuz, yemekhane, yurtlar gibi özellikli alanlar</a:t>
            </a:r>
          </a:p>
          <a:p>
            <a:pPr algn="just"/>
            <a:r>
              <a:rPr lang="tr-TR" u="sng" dirty="0">
                <a:solidFill>
                  <a:schemeClr val="tx1"/>
                </a:solidFill>
              </a:rPr>
              <a:t>Web sayfası güncelliği</a:t>
            </a:r>
          </a:p>
          <a:p>
            <a:pPr algn="just"/>
            <a:r>
              <a:rPr lang="tr-TR" u="sng" dirty="0">
                <a:solidFill>
                  <a:schemeClr val="tx1"/>
                </a:solidFill>
              </a:rPr>
              <a:t>Vys.yildiz.edu.tr performans gösterge girişleri</a:t>
            </a:r>
          </a:p>
          <a:p>
            <a:pPr algn="just"/>
            <a:r>
              <a:rPr lang="tr-TR" u="sng" dirty="0">
                <a:solidFill>
                  <a:schemeClr val="tx1"/>
                </a:solidFill>
              </a:rPr>
              <a:t>Kalibrasyona tabi cihazlar (</a:t>
            </a:r>
            <a:r>
              <a:rPr lang="tr-TR" u="sng" dirty="0" err="1">
                <a:solidFill>
                  <a:schemeClr val="tx1"/>
                </a:solidFill>
              </a:rPr>
              <a:t>labsis</a:t>
            </a:r>
            <a:r>
              <a:rPr lang="tr-TR" u="sng" dirty="0">
                <a:solidFill>
                  <a:schemeClr val="tx1"/>
                </a:solidFill>
              </a:rPr>
              <a:t>)</a:t>
            </a:r>
          </a:p>
          <a:p>
            <a:pPr algn="just"/>
            <a:r>
              <a:rPr lang="tr-TR" u="sng" dirty="0">
                <a:solidFill>
                  <a:schemeClr val="tx1"/>
                </a:solidFill>
              </a:rPr>
              <a:t>Birim faaliyet raporları</a:t>
            </a:r>
          </a:p>
          <a:p>
            <a:pPr algn="just"/>
            <a:r>
              <a:rPr lang="tr-TR" u="sng" dirty="0" err="1">
                <a:solidFill>
                  <a:schemeClr val="tx1"/>
                </a:solidFill>
              </a:rPr>
              <a:t>YGG’de</a:t>
            </a:r>
            <a:r>
              <a:rPr lang="tr-TR" u="sng" dirty="0">
                <a:solidFill>
                  <a:schemeClr val="tx1"/>
                </a:solidFill>
              </a:rPr>
              <a:t> birim adına alınan faaliyet kararlarının gerçekleşme durumu</a:t>
            </a:r>
          </a:p>
          <a:p>
            <a:pPr algn="just"/>
            <a:r>
              <a:rPr lang="tr-TR" u="sng" dirty="0">
                <a:solidFill>
                  <a:schemeClr val="tx1"/>
                </a:solidFill>
              </a:rPr>
              <a:t>Düzeltici ve önleyici faaliyetlere yönelik aksiyonlar (denetimde açılan, </a:t>
            </a:r>
            <a:r>
              <a:rPr lang="tr-TR" u="sng" dirty="0" err="1">
                <a:solidFill>
                  <a:schemeClr val="tx1"/>
                </a:solidFill>
              </a:rPr>
              <a:t>vys</a:t>
            </a:r>
            <a:r>
              <a:rPr lang="tr-TR" u="sng" dirty="0">
                <a:solidFill>
                  <a:schemeClr val="tx1"/>
                </a:solidFill>
              </a:rPr>
              <a:t> hedef gerçekleştirme sürecinde açılan veya yıl içerisinde açılan)</a:t>
            </a:r>
          </a:p>
          <a:p>
            <a:pPr algn="just"/>
            <a:r>
              <a:rPr lang="tr-TR" u="sng" dirty="0">
                <a:solidFill>
                  <a:schemeClr val="tx1"/>
                </a:solidFill>
              </a:rPr>
              <a:t>Bir önceki denetimde gözlem olarak belirtilen hususlara yönelik aksiyonlar</a:t>
            </a:r>
          </a:p>
          <a:p>
            <a:pPr algn="just"/>
            <a:r>
              <a:rPr lang="tr-TR" u="sng" dirty="0">
                <a:solidFill>
                  <a:schemeClr val="tx1"/>
                </a:solidFill>
              </a:rPr>
              <a:t>Oryantasyon eğitimleri</a:t>
            </a:r>
            <a:endParaRPr lang="tr-TR" dirty="0"/>
          </a:p>
        </p:txBody>
      </p:sp>
    </p:spTree>
    <p:extLst>
      <p:ext uri="{BB962C8B-B14F-4D97-AF65-F5344CB8AC3E}">
        <p14:creationId xmlns:p14="http://schemas.microsoft.com/office/powerpoint/2010/main" val="958019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2245" y="419185"/>
            <a:ext cx="8534400" cy="1260325"/>
          </a:xfrm>
        </p:spPr>
        <p:txBody>
          <a:bodyPr/>
          <a:lstStyle/>
          <a:p>
            <a:r>
              <a:rPr lang="tr-TR" dirty="0"/>
              <a:t>İç ve dış denetimler – </a:t>
            </a:r>
            <a:r>
              <a:rPr lang="tr-TR" dirty="0" err="1"/>
              <a:t>ıso</a:t>
            </a:r>
            <a:r>
              <a:rPr lang="tr-TR" dirty="0"/>
              <a:t> 14001</a:t>
            </a:r>
          </a:p>
        </p:txBody>
      </p:sp>
      <p:sp>
        <p:nvSpPr>
          <p:cNvPr id="3" name="İçerik Yer Tutucusu 2"/>
          <p:cNvSpPr>
            <a:spLocks noGrp="1"/>
          </p:cNvSpPr>
          <p:nvPr>
            <p:ph idx="1"/>
          </p:nvPr>
        </p:nvSpPr>
        <p:spPr>
          <a:xfrm>
            <a:off x="572245" y="1324948"/>
            <a:ext cx="9476824" cy="4842242"/>
          </a:xfrm>
        </p:spPr>
        <p:txBody>
          <a:bodyPr>
            <a:normAutofit/>
          </a:bodyPr>
          <a:lstStyle/>
          <a:p>
            <a:pPr algn="just"/>
            <a:r>
              <a:rPr lang="tr-TR" u="sng" dirty="0">
                <a:solidFill>
                  <a:schemeClr val="tx1"/>
                </a:solidFill>
              </a:rPr>
              <a:t>Tanımlanan çevre risklerine yönelik aksiyonlar</a:t>
            </a:r>
          </a:p>
          <a:p>
            <a:pPr algn="just"/>
            <a:r>
              <a:rPr lang="tr-TR" u="sng" dirty="0">
                <a:solidFill>
                  <a:schemeClr val="tx1"/>
                </a:solidFill>
              </a:rPr>
              <a:t>Atık yönetimi</a:t>
            </a:r>
          </a:p>
          <a:p>
            <a:pPr algn="just"/>
            <a:r>
              <a:rPr lang="tr-TR" u="sng" dirty="0">
                <a:solidFill>
                  <a:schemeClr val="tx1"/>
                </a:solidFill>
              </a:rPr>
              <a:t>Laboratuvar, atölye gibi riskli ortamların takibi</a:t>
            </a:r>
          </a:p>
          <a:p>
            <a:pPr algn="just"/>
            <a:r>
              <a:rPr lang="tr-TR" u="sng" dirty="0">
                <a:solidFill>
                  <a:schemeClr val="tx1"/>
                </a:solidFill>
              </a:rPr>
              <a:t>İç ve dış ortam çevre düzenlemeleri</a:t>
            </a:r>
          </a:p>
        </p:txBody>
      </p:sp>
    </p:spTree>
    <p:extLst>
      <p:ext uri="{BB962C8B-B14F-4D97-AF65-F5344CB8AC3E}">
        <p14:creationId xmlns:p14="http://schemas.microsoft.com/office/powerpoint/2010/main" val="1440676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2245" y="419185"/>
            <a:ext cx="8534400" cy="1260325"/>
          </a:xfrm>
        </p:spPr>
        <p:txBody>
          <a:bodyPr/>
          <a:lstStyle/>
          <a:p>
            <a:r>
              <a:rPr lang="tr-TR" dirty="0"/>
              <a:t>İç ve dış denetimler – </a:t>
            </a:r>
            <a:r>
              <a:rPr lang="tr-TR" dirty="0" err="1"/>
              <a:t>ıso</a:t>
            </a:r>
            <a:r>
              <a:rPr lang="tr-TR" dirty="0"/>
              <a:t> 45001</a:t>
            </a:r>
          </a:p>
        </p:txBody>
      </p:sp>
      <p:sp>
        <p:nvSpPr>
          <p:cNvPr id="3" name="İçerik Yer Tutucusu 2"/>
          <p:cNvSpPr>
            <a:spLocks noGrp="1"/>
          </p:cNvSpPr>
          <p:nvPr>
            <p:ph idx="1"/>
          </p:nvPr>
        </p:nvSpPr>
        <p:spPr>
          <a:xfrm>
            <a:off x="572245" y="1324948"/>
            <a:ext cx="9476824" cy="4842242"/>
          </a:xfrm>
        </p:spPr>
        <p:txBody>
          <a:bodyPr>
            <a:normAutofit/>
          </a:bodyPr>
          <a:lstStyle/>
          <a:p>
            <a:pPr algn="just"/>
            <a:r>
              <a:rPr lang="tr-TR" u="sng" dirty="0">
                <a:solidFill>
                  <a:schemeClr val="tx1"/>
                </a:solidFill>
              </a:rPr>
              <a:t>Acil durum eylem planları</a:t>
            </a:r>
          </a:p>
          <a:p>
            <a:pPr algn="just"/>
            <a:r>
              <a:rPr lang="tr-TR" u="sng" dirty="0">
                <a:solidFill>
                  <a:schemeClr val="tx1"/>
                </a:solidFill>
              </a:rPr>
              <a:t>İSG risk analizine yönelik aksiyonlar</a:t>
            </a:r>
          </a:p>
          <a:p>
            <a:pPr algn="just"/>
            <a:r>
              <a:rPr lang="tr-TR" u="sng" dirty="0">
                <a:solidFill>
                  <a:schemeClr val="tx1"/>
                </a:solidFill>
              </a:rPr>
              <a:t>Laboratuvar, atölye gibi riskli ortamların takibi</a:t>
            </a:r>
          </a:p>
          <a:p>
            <a:pPr algn="just"/>
            <a:r>
              <a:rPr lang="tr-TR" u="sng" dirty="0">
                <a:solidFill>
                  <a:schemeClr val="tx1"/>
                </a:solidFill>
              </a:rPr>
              <a:t>Tatbikat kayıtları</a:t>
            </a:r>
          </a:p>
          <a:p>
            <a:pPr algn="just"/>
            <a:r>
              <a:rPr lang="tr-TR" u="sng" dirty="0">
                <a:solidFill>
                  <a:schemeClr val="tx1"/>
                </a:solidFill>
              </a:rPr>
              <a:t>Acil durum eğitim kayıtları </a:t>
            </a:r>
          </a:p>
          <a:p>
            <a:pPr algn="just"/>
            <a:r>
              <a:rPr lang="tr-TR" u="sng" dirty="0">
                <a:solidFill>
                  <a:schemeClr val="tx1"/>
                </a:solidFill>
              </a:rPr>
              <a:t>Acil durum ekipleri </a:t>
            </a:r>
          </a:p>
          <a:p>
            <a:pPr algn="just"/>
            <a:r>
              <a:rPr lang="tr-TR" u="sng" dirty="0">
                <a:solidFill>
                  <a:schemeClr val="tx1"/>
                </a:solidFill>
              </a:rPr>
              <a:t>Sağlık taramaları</a:t>
            </a:r>
          </a:p>
          <a:p>
            <a:pPr algn="just"/>
            <a:r>
              <a:rPr lang="tr-TR" u="sng" dirty="0">
                <a:solidFill>
                  <a:schemeClr val="tx1"/>
                </a:solidFill>
              </a:rPr>
              <a:t>Mesleki yeterlilik </a:t>
            </a:r>
          </a:p>
          <a:p>
            <a:pPr algn="just"/>
            <a:r>
              <a:rPr lang="tr-TR" u="sng" dirty="0">
                <a:solidFill>
                  <a:schemeClr val="tx1"/>
                </a:solidFill>
              </a:rPr>
              <a:t>İş kazası ve ramak kala kayıtları</a:t>
            </a:r>
          </a:p>
        </p:txBody>
      </p:sp>
    </p:spTree>
    <p:extLst>
      <p:ext uri="{BB962C8B-B14F-4D97-AF65-F5344CB8AC3E}">
        <p14:creationId xmlns:p14="http://schemas.microsoft.com/office/powerpoint/2010/main" val="1791485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2245" y="419185"/>
            <a:ext cx="8534400" cy="1260325"/>
          </a:xfrm>
        </p:spPr>
        <p:txBody>
          <a:bodyPr/>
          <a:lstStyle/>
          <a:p>
            <a:r>
              <a:rPr lang="tr-TR" dirty="0"/>
              <a:t>İç ve dış denetimler – </a:t>
            </a:r>
            <a:r>
              <a:rPr lang="tr-TR" dirty="0" err="1"/>
              <a:t>ıso</a:t>
            </a:r>
            <a:r>
              <a:rPr lang="tr-TR" dirty="0"/>
              <a:t> 27001</a:t>
            </a:r>
          </a:p>
        </p:txBody>
      </p:sp>
      <p:sp>
        <p:nvSpPr>
          <p:cNvPr id="3" name="İçerik Yer Tutucusu 2"/>
          <p:cNvSpPr>
            <a:spLocks noGrp="1"/>
          </p:cNvSpPr>
          <p:nvPr>
            <p:ph idx="1"/>
          </p:nvPr>
        </p:nvSpPr>
        <p:spPr>
          <a:xfrm>
            <a:off x="572245" y="1324948"/>
            <a:ext cx="9476824" cy="4842242"/>
          </a:xfrm>
        </p:spPr>
        <p:txBody>
          <a:bodyPr>
            <a:normAutofit/>
          </a:bodyPr>
          <a:lstStyle/>
          <a:p>
            <a:pPr algn="just"/>
            <a:r>
              <a:rPr lang="tr-TR" u="sng" dirty="0">
                <a:solidFill>
                  <a:schemeClr val="tx1"/>
                </a:solidFill>
              </a:rPr>
              <a:t>Bilgi İşlem Daire Başkanlığı, Personel Daire Başkanlığı, Öğrenci İşleri Daire Başkanlığı, İdari ve Mali İşler Daire Başkanlığı ile Koruma ve Güvenlik müdürlüğü baz alınarak hazırlanan dokümantasyon</a:t>
            </a:r>
          </a:p>
          <a:p>
            <a:pPr lvl="1" algn="just"/>
            <a:r>
              <a:rPr lang="tr-TR" u="sng" dirty="0">
                <a:solidFill>
                  <a:schemeClr val="tx1"/>
                </a:solidFill>
              </a:rPr>
              <a:t>Personele ait mülkiyet, kullanılan uygulamalar</a:t>
            </a:r>
          </a:p>
          <a:p>
            <a:pPr lvl="1" algn="just"/>
            <a:r>
              <a:rPr lang="tr-TR" u="sng" dirty="0">
                <a:solidFill>
                  <a:schemeClr val="tx1"/>
                </a:solidFill>
              </a:rPr>
              <a:t>Öğrenciye ait mülkiyet, kullanılan uygulamalar</a:t>
            </a:r>
          </a:p>
          <a:p>
            <a:pPr lvl="1" algn="just"/>
            <a:r>
              <a:rPr lang="tr-TR" u="sng" dirty="0">
                <a:solidFill>
                  <a:schemeClr val="tx1"/>
                </a:solidFill>
              </a:rPr>
              <a:t>Tedarikçiye ait mülkiyet</a:t>
            </a:r>
          </a:p>
          <a:p>
            <a:pPr lvl="1" algn="just"/>
            <a:r>
              <a:rPr lang="tr-TR" u="sng" dirty="0">
                <a:solidFill>
                  <a:schemeClr val="tx1"/>
                </a:solidFill>
              </a:rPr>
              <a:t>Basılı ve kayıtlı dokümanların saklanması ve erişimi</a:t>
            </a:r>
          </a:p>
          <a:p>
            <a:pPr lvl="1" algn="just"/>
            <a:r>
              <a:rPr lang="tr-TR" u="sng" dirty="0">
                <a:solidFill>
                  <a:schemeClr val="tx1"/>
                </a:solidFill>
              </a:rPr>
              <a:t>Kamera kayıtları, kampüs ve bina giriş çıkış kayıtları</a:t>
            </a:r>
          </a:p>
          <a:p>
            <a:pPr lvl="1" algn="just"/>
            <a:r>
              <a:rPr lang="tr-TR" u="sng" dirty="0">
                <a:solidFill>
                  <a:schemeClr val="tx1"/>
                </a:solidFill>
              </a:rPr>
              <a:t>Tedarikçi ve sözleşmeli personel gizlilik sözleşmeleri</a:t>
            </a:r>
          </a:p>
        </p:txBody>
      </p:sp>
    </p:spTree>
    <p:extLst>
      <p:ext uri="{BB962C8B-B14F-4D97-AF65-F5344CB8AC3E}">
        <p14:creationId xmlns:p14="http://schemas.microsoft.com/office/powerpoint/2010/main" val="3142333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8254" y="419185"/>
            <a:ext cx="8534400" cy="1260325"/>
          </a:xfrm>
        </p:spPr>
        <p:txBody>
          <a:bodyPr/>
          <a:lstStyle/>
          <a:p>
            <a:r>
              <a:rPr lang="tr-TR" dirty="0"/>
              <a:t>ENTEGRE KALİTE YÖNETİM SİSTEMİ NEDİR?</a:t>
            </a:r>
          </a:p>
        </p:txBody>
      </p:sp>
      <p:sp>
        <p:nvSpPr>
          <p:cNvPr id="3" name="İçerik Yer Tutucusu 2"/>
          <p:cNvSpPr>
            <a:spLocks noGrp="1"/>
          </p:cNvSpPr>
          <p:nvPr>
            <p:ph idx="1"/>
          </p:nvPr>
        </p:nvSpPr>
        <p:spPr>
          <a:xfrm>
            <a:off x="478254" y="1856099"/>
            <a:ext cx="8534400" cy="4487679"/>
          </a:xfrm>
        </p:spPr>
        <p:txBody>
          <a:bodyPr>
            <a:normAutofit/>
          </a:bodyPr>
          <a:lstStyle/>
          <a:p>
            <a:pPr algn="just"/>
            <a:r>
              <a:rPr lang="tr-TR" dirty="0">
                <a:solidFill>
                  <a:schemeClr val="tx1"/>
                </a:solidFill>
              </a:rPr>
              <a:t>Bir işletmenin kalite, çevre, iş güvenliği ve bilgi güvenliği yönetim sistemlerinin tüm ilgili bileşenlerini daha kolay yönetmek için tek bir sistemde birleştirilmesine </a:t>
            </a:r>
            <a:r>
              <a:rPr lang="tr-TR" b="1" dirty="0">
                <a:solidFill>
                  <a:schemeClr val="tx1"/>
                </a:solidFill>
              </a:rPr>
              <a:t>entegre yönetim sistemi – EYS (</a:t>
            </a:r>
            <a:r>
              <a:rPr lang="tr-TR" b="1" dirty="0" err="1">
                <a:solidFill>
                  <a:schemeClr val="tx1"/>
                </a:solidFill>
              </a:rPr>
              <a:t>Integrated</a:t>
            </a:r>
            <a:r>
              <a:rPr lang="tr-TR" b="1" dirty="0">
                <a:solidFill>
                  <a:schemeClr val="tx1"/>
                </a:solidFill>
              </a:rPr>
              <a:t> Management </a:t>
            </a:r>
            <a:r>
              <a:rPr lang="tr-TR" b="1" dirty="0" err="1">
                <a:solidFill>
                  <a:schemeClr val="tx1"/>
                </a:solidFill>
              </a:rPr>
              <a:t>Systems</a:t>
            </a:r>
            <a:r>
              <a:rPr lang="tr-TR" b="1" dirty="0">
                <a:solidFill>
                  <a:schemeClr val="tx1"/>
                </a:solidFill>
              </a:rPr>
              <a:t> – IMS) </a:t>
            </a:r>
            <a:r>
              <a:rPr lang="tr-TR" dirty="0">
                <a:solidFill>
                  <a:schemeClr val="tx1"/>
                </a:solidFill>
              </a:rPr>
              <a:t>denir. </a:t>
            </a:r>
          </a:p>
        </p:txBody>
      </p:sp>
      <p:pic>
        <p:nvPicPr>
          <p:cNvPr id="12" name="Resim 11"/>
          <p:cNvPicPr>
            <a:picLocks noChangeAspect="1"/>
          </p:cNvPicPr>
          <p:nvPr/>
        </p:nvPicPr>
        <p:blipFill>
          <a:blip r:embed="rId2"/>
          <a:stretch>
            <a:fillRect/>
          </a:stretch>
        </p:blipFill>
        <p:spPr>
          <a:xfrm>
            <a:off x="8918663" y="242596"/>
            <a:ext cx="3051054" cy="3089113"/>
          </a:xfrm>
          <a:prstGeom prst="rect">
            <a:avLst/>
          </a:prstGeom>
        </p:spPr>
      </p:pic>
    </p:spTree>
    <p:extLst>
      <p:ext uri="{BB962C8B-B14F-4D97-AF65-F5344CB8AC3E}">
        <p14:creationId xmlns:p14="http://schemas.microsoft.com/office/powerpoint/2010/main" val="2758756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2245" y="419185"/>
            <a:ext cx="8534400" cy="1260325"/>
          </a:xfrm>
        </p:spPr>
        <p:txBody>
          <a:bodyPr/>
          <a:lstStyle/>
          <a:p>
            <a:r>
              <a:rPr lang="tr-TR" dirty="0"/>
              <a:t>Yönetimin gözden geçirmesi</a:t>
            </a:r>
          </a:p>
        </p:txBody>
      </p:sp>
      <p:sp>
        <p:nvSpPr>
          <p:cNvPr id="3" name="İçerik Yer Tutucusu 2"/>
          <p:cNvSpPr>
            <a:spLocks noGrp="1"/>
          </p:cNvSpPr>
          <p:nvPr>
            <p:ph idx="1"/>
          </p:nvPr>
        </p:nvSpPr>
        <p:spPr>
          <a:xfrm>
            <a:off x="572245" y="1324948"/>
            <a:ext cx="9476824" cy="4842242"/>
          </a:xfrm>
        </p:spPr>
        <p:txBody>
          <a:bodyPr>
            <a:normAutofit/>
          </a:bodyPr>
          <a:lstStyle/>
          <a:p>
            <a:r>
              <a:rPr lang="tr-TR" dirty="0">
                <a:solidFill>
                  <a:schemeClr val="tx1"/>
                </a:solidFill>
              </a:rPr>
              <a:t>YTÜ’de, Entegre Kalite Yönetim Sisteminin uygunluğunun, yeterliliğinin ve etkinliğinin sürekliliğini sağlamak amacıyla yılda bir kez birimler tarafından Birim Faaliyet Raporu hazırlanır. </a:t>
            </a:r>
          </a:p>
          <a:p>
            <a:r>
              <a:rPr lang="tr-TR" dirty="0">
                <a:solidFill>
                  <a:schemeClr val="tx1"/>
                </a:solidFill>
              </a:rPr>
              <a:t>Birimlerden gelen raporlar girdi olarak değerlendirilir ve Üst Yönetim tarafından Senato/Yönetim Kurulunda YGG toplantısı yapılır.</a:t>
            </a:r>
          </a:p>
          <a:p>
            <a:endParaRPr lang="tr-TR" dirty="0">
              <a:solidFill>
                <a:schemeClr val="tx1"/>
              </a:solidFill>
            </a:endParaRPr>
          </a:p>
        </p:txBody>
      </p:sp>
    </p:spTree>
    <p:extLst>
      <p:ext uri="{BB962C8B-B14F-4D97-AF65-F5344CB8AC3E}">
        <p14:creationId xmlns:p14="http://schemas.microsoft.com/office/powerpoint/2010/main" val="510383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2245" y="419185"/>
            <a:ext cx="8534400" cy="1260325"/>
          </a:xfrm>
        </p:spPr>
        <p:txBody>
          <a:bodyPr/>
          <a:lstStyle/>
          <a:p>
            <a:r>
              <a:rPr lang="tr-TR" dirty="0"/>
              <a:t>Yönetimin gözden geçirmesi</a:t>
            </a:r>
          </a:p>
        </p:txBody>
      </p:sp>
      <p:sp>
        <p:nvSpPr>
          <p:cNvPr id="3" name="İçerik Yer Tutucusu 2"/>
          <p:cNvSpPr>
            <a:spLocks noGrp="1"/>
          </p:cNvSpPr>
          <p:nvPr>
            <p:ph idx="1"/>
          </p:nvPr>
        </p:nvSpPr>
        <p:spPr>
          <a:xfrm>
            <a:off x="572245" y="1324948"/>
            <a:ext cx="9476824" cy="4842242"/>
          </a:xfrm>
        </p:spPr>
        <p:txBody>
          <a:bodyPr>
            <a:normAutofit fontScale="62500" lnSpcReduction="20000"/>
          </a:bodyPr>
          <a:lstStyle/>
          <a:p>
            <a:r>
              <a:rPr lang="tr-TR" dirty="0">
                <a:solidFill>
                  <a:schemeClr val="tx1"/>
                </a:solidFill>
              </a:rPr>
              <a:t>Birimlerden gelen performans raporları</a:t>
            </a:r>
          </a:p>
          <a:p>
            <a:r>
              <a:rPr lang="tr-TR" dirty="0">
                <a:solidFill>
                  <a:schemeClr val="tx1"/>
                </a:solidFill>
              </a:rPr>
              <a:t>Önceki yönetimin gözden geçirme toplantılarında karar alınan faaliyetler içinde kendi birimlerini ilgilendiren konuların durumu,</a:t>
            </a:r>
          </a:p>
          <a:p>
            <a:r>
              <a:rPr lang="tr-TR" dirty="0">
                <a:solidFill>
                  <a:schemeClr val="tx1"/>
                </a:solidFill>
              </a:rPr>
              <a:t>Entegre Kalite Yönetim Sistemi ile ilgili iç ve dış hususlardaki değişiklikler,</a:t>
            </a:r>
          </a:p>
          <a:p>
            <a:r>
              <a:rPr lang="tr-TR" dirty="0">
                <a:solidFill>
                  <a:schemeClr val="tx1"/>
                </a:solidFill>
              </a:rPr>
              <a:t>İlgili taraflardan gelen geri bildirimler,</a:t>
            </a:r>
          </a:p>
          <a:p>
            <a:r>
              <a:rPr lang="tr-TR" dirty="0">
                <a:solidFill>
                  <a:schemeClr val="tx1"/>
                </a:solidFill>
              </a:rPr>
              <a:t>Hedeflere erişme derecesi,</a:t>
            </a:r>
          </a:p>
          <a:p>
            <a:r>
              <a:rPr lang="tr-TR" dirty="0">
                <a:solidFill>
                  <a:schemeClr val="tx1"/>
                </a:solidFill>
              </a:rPr>
              <a:t>Süreç performansı ve hizmetlerin uygunluğu,</a:t>
            </a:r>
          </a:p>
          <a:p>
            <a:r>
              <a:rPr lang="tr-TR" dirty="0">
                <a:solidFill>
                  <a:schemeClr val="tx1"/>
                </a:solidFill>
              </a:rPr>
              <a:t>Uygunsuzluklar ve düzeltici faaliyetler,</a:t>
            </a:r>
          </a:p>
          <a:p>
            <a:r>
              <a:rPr lang="tr-TR" dirty="0">
                <a:solidFill>
                  <a:schemeClr val="tx1"/>
                </a:solidFill>
              </a:rPr>
              <a:t>İzleme ve ölçme sonuçları,</a:t>
            </a:r>
          </a:p>
          <a:p>
            <a:r>
              <a:rPr lang="tr-TR" dirty="0">
                <a:solidFill>
                  <a:schemeClr val="tx1"/>
                </a:solidFill>
              </a:rPr>
              <a:t>İç ve dış denetim sonuçları,</a:t>
            </a:r>
          </a:p>
          <a:p>
            <a:r>
              <a:rPr lang="tr-TR" dirty="0">
                <a:solidFill>
                  <a:schemeClr val="tx1"/>
                </a:solidFill>
              </a:rPr>
              <a:t>Dış tedarikçilerin performansı.</a:t>
            </a:r>
          </a:p>
          <a:p>
            <a:r>
              <a:rPr lang="tr-TR" dirty="0">
                <a:solidFill>
                  <a:schemeClr val="tx1"/>
                </a:solidFill>
              </a:rPr>
              <a:t>Yasal şartlara uyum.</a:t>
            </a:r>
          </a:p>
          <a:p>
            <a:r>
              <a:rPr lang="tr-TR" dirty="0">
                <a:solidFill>
                  <a:schemeClr val="tx1"/>
                </a:solidFill>
              </a:rPr>
              <a:t>Çevre Boyutları ve etki değerlendirmeleri.</a:t>
            </a:r>
          </a:p>
          <a:p>
            <a:r>
              <a:rPr lang="tr-TR" dirty="0">
                <a:solidFill>
                  <a:schemeClr val="tx1"/>
                </a:solidFill>
              </a:rPr>
              <a:t>Kaynakların varlığı,</a:t>
            </a:r>
          </a:p>
          <a:p>
            <a:r>
              <a:rPr lang="tr-TR" dirty="0">
                <a:solidFill>
                  <a:schemeClr val="tx1"/>
                </a:solidFill>
              </a:rPr>
              <a:t>Risk ve fırsatları belirleme faaliyetleri için gerçekleştirilen faaliyetlerin etkinliği,</a:t>
            </a:r>
          </a:p>
          <a:p>
            <a:r>
              <a:rPr lang="tr-TR" dirty="0">
                <a:solidFill>
                  <a:schemeClr val="tx1"/>
                </a:solidFill>
              </a:rPr>
              <a:t>İyileştirme için fırsatlar.</a:t>
            </a:r>
          </a:p>
          <a:p>
            <a:r>
              <a:rPr lang="tr-TR" dirty="0">
                <a:solidFill>
                  <a:schemeClr val="tx1"/>
                </a:solidFill>
              </a:rPr>
              <a:t>Danışma ve çalışanların katılımı başlıklarını içerir.</a:t>
            </a:r>
          </a:p>
          <a:p>
            <a:endParaRPr lang="tr-TR" dirty="0"/>
          </a:p>
        </p:txBody>
      </p:sp>
    </p:spTree>
    <p:extLst>
      <p:ext uri="{BB962C8B-B14F-4D97-AF65-F5344CB8AC3E}">
        <p14:creationId xmlns:p14="http://schemas.microsoft.com/office/powerpoint/2010/main" val="1212243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20115" y="699797"/>
            <a:ext cx="9476824" cy="4842242"/>
          </a:xfrm>
        </p:spPr>
        <p:txBody>
          <a:bodyPr>
            <a:normAutofit/>
          </a:bodyPr>
          <a:lstStyle/>
          <a:p>
            <a:pPr marL="0" indent="0" algn="just">
              <a:buNone/>
            </a:pPr>
            <a:r>
              <a:rPr lang="tr-TR" sz="3600" u="sng" dirty="0">
                <a:solidFill>
                  <a:schemeClr val="tx1"/>
                </a:solidFill>
              </a:rPr>
              <a:t>KATILIMINIZ İÇİN TEŞEKKÜR EDERİZ.</a:t>
            </a:r>
          </a:p>
          <a:p>
            <a:pPr algn="just"/>
            <a:endParaRPr lang="tr-TR" u="sng" dirty="0">
              <a:solidFill>
                <a:schemeClr val="tx1"/>
              </a:solidFill>
            </a:endParaRPr>
          </a:p>
          <a:p>
            <a:pPr marL="0" indent="0" algn="just">
              <a:buNone/>
            </a:pPr>
            <a:r>
              <a:rPr lang="tr-TR" u="sng" dirty="0">
                <a:solidFill>
                  <a:schemeClr val="tx1"/>
                </a:solidFill>
              </a:rPr>
              <a:t>KALİTE KOORDİNATÖRLÜĞÜ</a:t>
            </a:r>
          </a:p>
          <a:p>
            <a:pPr marL="0" indent="0" algn="just">
              <a:buNone/>
            </a:pPr>
            <a:r>
              <a:rPr lang="tr-TR" u="sng" dirty="0">
                <a:solidFill>
                  <a:schemeClr val="tx1"/>
                </a:solidFill>
                <a:hlinkClick r:id="rId2"/>
              </a:rPr>
              <a:t>kalite@yildiz.edu.tr</a:t>
            </a:r>
            <a:endParaRPr lang="tr-TR" u="sng" dirty="0">
              <a:solidFill>
                <a:schemeClr val="tx1"/>
              </a:solidFill>
            </a:endParaRPr>
          </a:p>
          <a:p>
            <a:pPr marL="0" indent="0" algn="just">
              <a:buNone/>
            </a:pPr>
            <a:r>
              <a:rPr lang="tr-TR" u="sng" dirty="0">
                <a:solidFill>
                  <a:schemeClr val="tx1"/>
                </a:solidFill>
              </a:rPr>
              <a:t>2086</a:t>
            </a:r>
          </a:p>
        </p:txBody>
      </p:sp>
    </p:spTree>
    <p:extLst>
      <p:ext uri="{BB962C8B-B14F-4D97-AF65-F5344CB8AC3E}">
        <p14:creationId xmlns:p14="http://schemas.microsoft.com/office/powerpoint/2010/main" val="2854629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2245" y="419185"/>
            <a:ext cx="8534400" cy="1260325"/>
          </a:xfrm>
        </p:spPr>
        <p:txBody>
          <a:bodyPr/>
          <a:lstStyle/>
          <a:p>
            <a:r>
              <a:rPr lang="tr-TR" dirty="0"/>
              <a:t>ENTEGRE KALİTE YÖNETİM SİSTEMİNİN 10 FAYDASI</a:t>
            </a:r>
          </a:p>
        </p:txBody>
      </p:sp>
      <p:sp>
        <p:nvSpPr>
          <p:cNvPr id="3" name="İçerik Yer Tutucusu 2"/>
          <p:cNvSpPr>
            <a:spLocks noGrp="1"/>
          </p:cNvSpPr>
          <p:nvPr>
            <p:ph idx="1"/>
          </p:nvPr>
        </p:nvSpPr>
        <p:spPr>
          <a:xfrm>
            <a:off x="572245" y="1679510"/>
            <a:ext cx="8534400" cy="4487679"/>
          </a:xfrm>
        </p:spPr>
        <p:txBody>
          <a:bodyPr>
            <a:normAutofit lnSpcReduction="10000"/>
          </a:bodyPr>
          <a:lstStyle/>
          <a:p>
            <a:r>
              <a:rPr lang="tr-TR" dirty="0">
                <a:solidFill>
                  <a:schemeClr val="tx1"/>
                </a:solidFill>
              </a:rPr>
              <a:t>Tüm standartların gereksinimlerini bir dizi politika ve prosedürle karşılar.</a:t>
            </a:r>
          </a:p>
          <a:p>
            <a:r>
              <a:rPr lang="tr-TR" dirty="0">
                <a:solidFill>
                  <a:schemeClr val="tx1"/>
                </a:solidFill>
              </a:rPr>
              <a:t>Kalitesizlik maliyetinizi azaltır.</a:t>
            </a:r>
          </a:p>
          <a:p>
            <a:r>
              <a:rPr lang="tr-TR" dirty="0">
                <a:solidFill>
                  <a:schemeClr val="tx1"/>
                </a:solidFill>
              </a:rPr>
              <a:t>Mükerrer iş gücü ve yükünü azaltır.</a:t>
            </a:r>
          </a:p>
          <a:p>
            <a:r>
              <a:rPr lang="tr-TR" dirty="0">
                <a:solidFill>
                  <a:schemeClr val="tx1"/>
                </a:solidFill>
              </a:rPr>
              <a:t>Kişilere bağımlılık azalır.</a:t>
            </a:r>
          </a:p>
          <a:p>
            <a:r>
              <a:rPr lang="tr-TR" dirty="0">
                <a:solidFill>
                  <a:schemeClr val="tx1"/>
                </a:solidFill>
              </a:rPr>
              <a:t>Verimliliğinizi ve etkinliğinizi arttırır.</a:t>
            </a:r>
          </a:p>
          <a:p>
            <a:r>
              <a:rPr lang="tr-TR" dirty="0">
                <a:solidFill>
                  <a:schemeClr val="tx1"/>
                </a:solidFill>
              </a:rPr>
              <a:t>Denetimlerle ilişkili maliyetleri azaltır.</a:t>
            </a:r>
          </a:p>
          <a:p>
            <a:r>
              <a:rPr lang="tr-TR" dirty="0">
                <a:solidFill>
                  <a:schemeClr val="tx1"/>
                </a:solidFill>
              </a:rPr>
              <a:t>Bir bütün olarak kurum için sürekli iyileştirme sağlar.</a:t>
            </a:r>
          </a:p>
          <a:p>
            <a:r>
              <a:rPr lang="tr-TR" dirty="0">
                <a:solidFill>
                  <a:schemeClr val="tx1"/>
                </a:solidFill>
              </a:rPr>
              <a:t>Tüm kurumun açık ve düzgün görüntüsüne tepeden bakılabilir.</a:t>
            </a:r>
          </a:p>
          <a:p>
            <a:r>
              <a:rPr lang="tr-TR" dirty="0">
                <a:solidFill>
                  <a:schemeClr val="tx1"/>
                </a:solidFill>
              </a:rPr>
              <a:t>Çoğaltmayı, bürokrasiyi azaltın ve kaynakları optimize eder.</a:t>
            </a:r>
          </a:p>
          <a:p>
            <a:r>
              <a:rPr lang="tr-TR" dirty="0">
                <a:solidFill>
                  <a:schemeClr val="tx1"/>
                </a:solidFill>
              </a:rPr>
              <a:t>İç ve dış iletişimi geliştirir.</a:t>
            </a:r>
          </a:p>
        </p:txBody>
      </p:sp>
    </p:spTree>
    <p:extLst>
      <p:ext uri="{BB962C8B-B14F-4D97-AF65-F5344CB8AC3E}">
        <p14:creationId xmlns:p14="http://schemas.microsoft.com/office/powerpoint/2010/main" val="413821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346299066"/>
              </p:ext>
            </p:extLst>
          </p:nvPr>
        </p:nvGraphicFramePr>
        <p:xfrm>
          <a:off x="684213" y="685800"/>
          <a:ext cx="6920236" cy="5370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3513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2245" y="419185"/>
            <a:ext cx="8534400" cy="1260325"/>
          </a:xfrm>
        </p:spPr>
        <p:txBody>
          <a:bodyPr/>
          <a:lstStyle/>
          <a:p>
            <a:r>
              <a:rPr lang="tr-TR" dirty="0"/>
              <a:t>KAPSAM</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898218730"/>
              </p:ext>
            </p:extLst>
          </p:nvPr>
        </p:nvGraphicFramePr>
        <p:xfrm>
          <a:off x="475861" y="1415609"/>
          <a:ext cx="8534400" cy="2338180"/>
        </p:xfrm>
        <a:graphic>
          <a:graphicData uri="http://schemas.openxmlformats.org/drawingml/2006/table">
            <a:tbl>
              <a:tblPr>
                <a:tableStyleId>{5C22544A-7EE6-4342-B048-85BDC9FD1C3A}</a:tableStyleId>
              </a:tblPr>
              <a:tblGrid>
                <a:gridCol w="3009378">
                  <a:extLst>
                    <a:ext uri="{9D8B030D-6E8A-4147-A177-3AD203B41FA5}">
                      <a16:colId xmlns:a16="http://schemas.microsoft.com/office/drawing/2014/main" val="2085108629"/>
                    </a:ext>
                  </a:extLst>
                </a:gridCol>
                <a:gridCol w="5525022">
                  <a:extLst>
                    <a:ext uri="{9D8B030D-6E8A-4147-A177-3AD203B41FA5}">
                      <a16:colId xmlns:a16="http://schemas.microsoft.com/office/drawing/2014/main" val="3088725358"/>
                    </a:ext>
                  </a:extLst>
                </a:gridCol>
              </a:tblGrid>
              <a:tr h="0">
                <a:tc>
                  <a:txBody>
                    <a:bodyPr/>
                    <a:lstStyle/>
                    <a:p>
                      <a:pPr>
                        <a:lnSpc>
                          <a:spcPct val="115000"/>
                        </a:lnSpc>
                        <a:spcAft>
                          <a:spcPts val="0"/>
                        </a:spcAft>
                      </a:pPr>
                      <a:r>
                        <a:rPr lang="tr-TR" sz="1000">
                          <a:effectLst/>
                        </a:rPr>
                        <a:t>Standard / Doküman No</a:t>
                      </a:r>
                      <a:endParaRPr lang="tr-TR"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tr-TR" sz="1000">
                          <a:effectLst/>
                        </a:rPr>
                        <a:t>Adı</a:t>
                      </a:r>
                      <a:endParaRPr lang="tr-TR"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54544238"/>
                  </a:ext>
                </a:extLst>
              </a:tr>
              <a:tr h="432584">
                <a:tc>
                  <a:txBody>
                    <a:bodyPr/>
                    <a:lstStyle/>
                    <a:p>
                      <a:pPr>
                        <a:lnSpc>
                          <a:spcPct val="115000"/>
                        </a:lnSpc>
                        <a:spcAft>
                          <a:spcPts val="0"/>
                        </a:spcAft>
                      </a:pPr>
                      <a:r>
                        <a:rPr lang="tr-TR" sz="1000">
                          <a:effectLst/>
                        </a:rPr>
                        <a:t>TS-EN-ISO 9000:2015</a:t>
                      </a:r>
                      <a:endParaRPr lang="tr-TR"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tr-TR" sz="1000">
                          <a:effectLst/>
                        </a:rPr>
                        <a:t>Kalite Yönetim Sistemi – Temel Kavramlar ve Sözlük</a:t>
                      </a:r>
                      <a:endParaRPr lang="tr-TR"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18228489"/>
                  </a:ext>
                </a:extLst>
              </a:tr>
              <a:tr h="432584">
                <a:tc>
                  <a:txBody>
                    <a:bodyPr/>
                    <a:lstStyle/>
                    <a:p>
                      <a:pPr>
                        <a:lnSpc>
                          <a:spcPct val="115000"/>
                        </a:lnSpc>
                        <a:spcAft>
                          <a:spcPts val="0"/>
                        </a:spcAft>
                      </a:pPr>
                      <a:r>
                        <a:rPr lang="tr-TR" sz="1000">
                          <a:effectLst/>
                        </a:rPr>
                        <a:t>TS-EN-ISO 14001:2015</a:t>
                      </a:r>
                      <a:endParaRPr lang="tr-TR"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tr-TR" sz="1000">
                          <a:effectLst/>
                        </a:rPr>
                        <a:t>Çevre Yönetim Sistemi – Temel Kavramlar ve Sözlük</a:t>
                      </a:r>
                      <a:endParaRPr lang="tr-TR"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51273364"/>
                  </a:ext>
                </a:extLst>
              </a:tr>
              <a:tr h="432584">
                <a:tc>
                  <a:txBody>
                    <a:bodyPr/>
                    <a:lstStyle/>
                    <a:p>
                      <a:pPr>
                        <a:lnSpc>
                          <a:spcPct val="115000"/>
                        </a:lnSpc>
                        <a:spcAft>
                          <a:spcPts val="0"/>
                        </a:spcAft>
                      </a:pPr>
                      <a:r>
                        <a:rPr lang="tr-TR" sz="1000">
                          <a:effectLst/>
                        </a:rPr>
                        <a:t>TS-EN-ISO 27001:2005</a:t>
                      </a:r>
                      <a:endParaRPr lang="tr-TR"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tr-TR" sz="1000">
                          <a:effectLst/>
                        </a:rPr>
                        <a:t>Bilgi Güvenliği Yönetim Sistemi – Temel Kavramlar ve Sözlük</a:t>
                      </a:r>
                      <a:endParaRPr lang="tr-TR"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82473799"/>
                  </a:ext>
                </a:extLst>
              </a:tr>
              <a:tr h="432584">
                <a:tc>
                  <a:txBody>
                    <a:bodyPr/>
                    <a:lstStyle/>
                    <a:p>
                      <a:pPr>
                        <a:lnSpc>
                          <a:spcPct val="115000"/>
                        </a:lnSpc>
                        <a:spcAft>
                          <a:spcPts val="0"/>
                        </a:spcAft>
                      </a:pPr>
                      <a:r>
                        <a:rPr lang="tr-TR" sz="1000">
                          <a:effectLst/>
                        </a:rPr>
                        <a:t>TS-EN-ISO 45001:2018</a:t>
                      </a:r>
                      <a:endParaRPr lang="tr-TR"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tr-TR" sz="1000">
                          <a:effectLst/>
                        </a:rPr>
                        <a:t>İşçi Sağlığı ve İş Güvenliği Yönetim Sistemi</a:t>
                      </a:r>
                      <a:endParaRPr lang="tr-TR"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1532319"/>
                  </a:ext>
                </a:extLst>
              </a:tr>
              <a:tr h="432584">
                <a:tc gridSpan="2">
                  <a:txBody>
                    <a:bodyPr/>
                    <a:lstStyle/>
                    <a:p>
                      <a:pPr>
                        <a:lnSpc>
                          <a:spcPct val="115000"/>
                        </a:lnSpc>
                        <a:spcAft>
                          <a:spcPts val="0"/>
                        </a:spcAft>
                      </a:pPr>
                      <a:r>
                        <a:rPr lang="tr-TR" sz="1000" dirty="0">
                          <a:effectLst/>
                        </a:rPr>
                        <a:t>YÖKAK Ölçütleri</a:t>
                      </a:r>
                      <a:endParaRPr lang="tr-TR"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extLst>
                  <a:ext uri="{0D108BD9-81ED-4DB2-BD59-A6C34878D82A}">
                    <a16:rowId xmlns:a16="http://schemas.microsoft.com/office/drawing/2014/main" val="1015786294"/>
                  </a:ext>
                </a:extLst>
              </a:tr>
            </a:tbl>
          </a:graphicData>
        </a:graphic>
      </p:graphicFrame>
      <p:sp>
        <p:nvSpPr>
          <p:cNvPr id="3" name="Dikdörtgen 2"/>
          <p:cNvSpPr/>
          <p:nvPr/>
        </p:nvSpPr>
        <p:spPr>
          <a:xfrm>
            <a:off x="475861" y="3738740"/>
            <a:ext cx="9946433" cy="3028521"/>
          </a:xfrm>
          <a:prstGeom prst="rect">
            <a:avLst/>
          </a:prstGeom>
        </p:spPr>
        <p:txBody>
          <a:bodyPr wrap="square">
            <a:spAutoFit/>
          </a:bodyPr>
          <a:lstStyle/>
          <a:p>
            <a:pPr algn="just">
              <a:lnSpc>
                <a:spcPct val="115000"/>
              </a:lnSpc>
              <a:spcAft>
                <a:spcPts val="0"/>
              </a:spcAft>
            </a:pPr>
            <a:r>
              <a:rPr lang="tr-TR" dirty="0">
                <a:latin typeface="Arial" panose="020B0604020202020204" pitchFamily="34" charset="0"/>
                <a:ea typeface="Calibri" panose="020F0502020204030204" pitchFamily="34" charset="0"/>
                <a:cs typeface="Arial" panose="020B0604020202020204" pitchFamily="34" charset="0"/>
              </a:rPr>
              <a:t>ISO 9001:2015 Kalite Yönetim Sistemi,14001:2015 Çevre Yönetim Sistemi, 45001:2018 İşçi Sağlığı ve İş Güvenliği yönetim Sistemi; üniversitemizin İstanbul Yıldız ve </a:t>
            </a:r>
            <a:r>
              <a:rPr lang="tr-TR" dirty="0" err="1">
                <a:latin typeface="Arial" panose="020B0604020202020204" pitchFamily="34" charset="0"/>
                <a:ea typeface="Calibri" panose="020F0502020204030204" pitchFamily="34" charset="0"/>
                <a:cs typeface="Arial" panose="020B0604020202020204" pitchFamily="34" charset="0"/>
              </a:rPr>
              <a:t>Davutpaşa</a:t>
            </a:r>
            <a:r>
              <a:rPr lang="tr-TR" dirty="0">
                <a:latin typeface="Arial" panose="020B0604020202020204" pitchFamily="34" charset="0"/>
                <a:ea typeface="Calibri" panose="020F0502020204030204" pitchFamily="34" charset="0"/>
                <a:cs typeface="Arial" panose="020B0604020202020204" pitchFamily="34" charset="0"/>
              </a:rPr>
              <a:t> Kampüslerinde yerleşik olan tüm idari ve akademik birimlerini kapsar. </a:t>
            </a:r>
            <a:endParaRPr lang="tr-TR"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tr-TR" dirty="0">
                <a:latin typeface="Arial" panose="020B0604020202020204" pitchFamily="34" charset="0"/>
                <a:ea typeface="Calibri" panose="020F0502020204030204" pitchFamily="34" charset="0"/>
                <a:cs typeface="Arial" panose="020B0604020202020204" pitchFamily="34" charset="0"/>
              </a:rPr>
              <a:t> </a:t>
            </a:r>
            <a:endParaRPr lang="tr-TR" dirty="0">
              <a:latin typeface="Arial" panose="020B0604020202020204" pitchFamily="34" charset="0"/>
              <a:ea typeface="Calibri" panose="020F0502020204030204" pitchFamily="34" charset="0"/>
              <a:cs typeface="Times New Roman" panose="02020603050405020304" pitchFamily="18" charset="0"/>
            </a:endParaRPr>
          </a:p>
          <a:p>
            <a:pPr algn="just"/>
            <a:r>
              <a:rPr lang="tr-TR" dirty="0">
                <a:latin typeface="Arial" panose="020B0604020202020204" pitchFamily="34" charset="0"/>
                <a:ea typeface="Calibri" panose="020F0502020204030204" pitchFamily="34" charset="0"/>
              </a:rPr>
              <a:t>ISO 27001 Bilgi Güvenliği Yönetim Sistemi Bilgi İşlem Daire Başkanlığı başta olma üzere Personel Daire Başkanlığı, Öğrenci İşleri Daire Başkanlığı, İdari ve Mali İşler Daire başkanlığı ve güvenlik hizmetleri kapsamında yürütülen bilgi işlem faaliyetleri ve bilgi güvenliği süreçlerini kapsar. Üniversite personelinin kullandığı kişisel bilgisayarlar ve taşınabilir cihazlar ile bu sınırlar kapsamında YTÜ faaliyetlerini yürütmek amacıyla kullanılan her türlü bilgi teknolojisi bileşenleri, Fiziksel Güvenlik, Personel Yetkinlikleri, Depolama alanları fiziki kapsam dahilindedir.</a:t>
            </a:r>
            <a:endParaRPr lang="tr-TR" dirty="0"/>
          </a:p>
        </p:txBody>
      </p:sp>
    </p:spTree>
    <p:extLst>
      <p:ext uri="{BB962C8B-B14F-4D97-AF65-F5344CB8AC3E}">
        <p14:creationId xmlns:p14="http://schemas.microsoft.com/office/powerpoint/2010/main" val="1619410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2245" y="419185"/>
            <a:ext cx="8534400" cy="1260325"/>
          </a:xfrm>
        </p:spPr>
        <p:txBody>
          <a:bodyPr/>
          <a:lstStyle/>
          <a:p>
            <a:r>
              <a:rPr lang="tr-TR" dirty="0"/>
              <a:t>SÜREÇLER</a:t>
            </a:r>
          </a:p>
        </p:txBody>
      </p:sp>
      <p:sp>
        <p:nvSpPr>
          <p:cNvPr id="3" name="İçerik Yer Tutucusu 2"/>
          <p:cNvSpPr>
            <a:spLocks noGrp="1"/>
          </p:cNvSpPr>
          <p:nvPr>
            <p:ph idx="1"/>
          </p:nvPr>
        </p:nvSpPr>
        <p:spPr>
          <a:xfrm>
            <a:off x="572245" y="1679510"/>
            <a:ext cx="8534400" cy="4487679"/>
          </a:xfrm>
        </p:spPr>
        <p:txBody>
          <a:bodyPr>
            <a:normAutofit/>
          </a:bodyPr>
          <a:lstStyle/>
          <a:p>
            <a:r>
              <a:rPr lang="tr-TR" dirty="0">
                <a:solidFill>
                  <a:schemeClr val="tx1"/>
                </a:solidFill>
              </a:rPr>
              <a:t>YTÜ EYS, sorumlu olduğu standartlarda tanımlanan süreç yaklaşımı modelini Stratejik Planda yer alan amaçlar çerçevesinde kurgulamış ve uygulamaktadır. </a:t>
            </a:r>
          </a:p>
          <a:p>
            <a:r>
              <a:rPr lang="tr-TR" dirty="0">
                <a:solidFill>
                  <a:schemeClr val="tx1"/>
                </a:solidFill>
              </a:rPr>
              <a:t>YTÜ sunduğu hizmetler ile onların memnuniyetini sağlamayı ve sürekli olarak arttırmayı amaçlar. Bunu yapabilmek için de iç süreçlerini etkin bir şekilde yönetmeye ve sürekli iyileştirmeye odaklanır.</a:t>
            </a:r>
          </a:p>
          <a:p>
            <a:r>
              <a:rPr lang="tr-TR" b="1" i="1" dirty="0">
                <a:solidFill>
                  <a:schemeClr val="tx1"/>
                </a:solidFill>
              </a:rPr>
              <a:t>SR-001-Araştırma ve Geliştirme Süreci</a:t>
            </a:r>
            <a:endParaRPr lang="tr-TR" dirty="0">
              <a:solidFill>
                <a:schemeClr val="tx1"/>
              </a:solidFill>
            </a:endParaRPr>
          </a:p>
          <a:p>
            <a:r>
              <a:rPr lang="tr-TR" b="1" i="1" dirty="0">
                <a:solidFill>
                  <a:schemeClr val="tx1"/>
                </a:solidFill>
              </a:rPr>
              <a:t>SR-002-Eğitim ve Öğretim Süreci</a:t>
            </a:r>
            <a:endParaRPr lang="tr-TR" dirty="0">
              <a:solidFill>
                <a:schemeClr val="tx1"/>
              </a:solidFill>
            </a:endParaRPr>
          </a:p>
          <a:p>
            <a:r>
              <a:rPr lang="tr-TR" b="1" i="1" dirty="0">
                <a:solidFill>
                  <a:schemeClr val="tx1"/>
                </a:solidFill>
              </a:rPr>
              <a:t>SR-003-Yönetim ve Kurumsallık Süreci</a:t>
            </a:r>
            <a:endParaRPr lang="tr-TR" dirty="0">
              <a:solidFill>
                <a:schemeClr val="tx1"/>
              </a:solidFill>
            </a:endParaRPr>
          </a:p>
          <a:p>
            <a:r>
              <a:rPr lang="tr-TR" b="1" i="1" dirty="0">
                <a:solidFill>
                  <a:schemeClr val="tx1"/>
                </a:solidFill>
              </a:rPr>
              <a:t>SR-004-Sosyal Sorumluluk Süreci</a:t>
            </a:r>
            <a:endParaRPr lang="tr-TR" dirty="0">
              <a:solidFill>
                <a:schemeClr val="tx1"/>
              </a:solidFill>
            </a:endParaRPr>
          </a:p>
          <a:p>
            <a:endParaRPr lang="tr-TR" dirty="0"/>
          </a:p>
        </p:txBody>
      </p:sp>
    </p:spTree>
    <p:extLst>
      <p:ext uri="{BB962C8B-B14F-4D97-AF65-F5344CB8AC3E}">
        <p14:creationId xmlns:p14="http://schemas.microsoft.com/office/powerpoint/2010/main" val="2843267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1688842" y="83975"/>
            <a:ext cx="7996334" cy="6573730"/>
          </a:xfrm>
          <a:prstGeom prst="rect">
            <a:avLst/>
          </a:prstGeom>
        </p:spPr>
      </p:pic>
    </p:spTree>
    <p:extLst>
      <p:ext uri="{BB962C8B-B14F-4D97-AF65-F5344CB8AC3E}">
        <p14:creationId xmlns:p14="http://schemas.microsoft.com/office/powerpoint/2010/main" val="505082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1250302" y="88550"/>
            <a:ext cx="9351897" cy="6526757"/>
          </a:xfrm>
          <a:prstGeom prst="rect">
            <a:avLst/>
          </a:prstGeom>
        </p:spPr>
      </p:pic>
    </p:spTree>
    <p:extLst>
      <p:ext uri="{BB962C8B-B14F-4D97-AF65-F5344CB8AC3E}">
        <p14:creationId xmlns:p14="http://schemas.microsoft.com/office/powerpoint/2010/main" val="3525187095"/>
      </p:ext>
    </p:extLst>
  </p:cSld>
  <p:clrMapOvr>
    <a:masterClrMapping/>
  </p:clrMapOvr>
</p:sld>
</file>

<file path=ppt/theme/theme1.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226</TotalTime>
  <Words>1497</Words>
  <Application>Microsoft Office PowerPoint</Application>
  <PresentationFormat>Geniş ekran</PresentationFormat>
  <Paragraphs>182</Paragraphs>
  <Slides>32</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32</vt:i4>
      </vt:variant>
    </vt:vector>
  </HeadingPairs>
  <TitlesOfParts>
    <vt:vector size="36" baseType="lpstr">
      <vt:lpstr>Arial</vt:lpstr>
      <vt:lpstr>Century Gothic</vt:lpstr>
      <vt:lpstr>Wingdings 3</vt:lpstr>
      <vt:lpstr>Dilim</vt:lpstr>
      <vt:lpstr>YTÜ  ENTEGRE KALİTE YÖNETİM SİSTEMLERİ BİLGİLENDİRMESİ</vt:lpstr>
      <vt:lpstr>KALİTE NEDİR?</vt:lpstr>
      <vt:lpstr>ENTEGRE KALİTE YÖNETİM SİSTEMİ NEDİR?</vt:lpstr>
      <vt:lpstr>ENTEGRE KALİTE YÖNETİM SİSTEMİNİN 10 FAYDASI</vt:lpstr>
      <vt:lpstr>PowerPoint Sunusu</vt:lpstr>
      <vt:lpstr>KAPSAM</vt:lpstr>
      <vt:lpstr>SÜREÇLER</vt:lpstr>
      <vt:lpstr>PowerPoint Sunusu</vt:lpstr>
      <vt:lpstr>PowerPoint Sunusu</vt:lpstr>
      <vt:lpstr>RİSK BELİRLEME – ISO 9001</vt:lpstr>
      <vt:lpstr>RİSK BELİRLEME – ISO 9001</vt:lpstr>
      <vt:lpstr>RİSK BELİRLEME – ISO 9001</vt:lpstr>
      <vt:lpstr>PowerPoint Sunusu</vt:lpstr>
      <vt:lpstr>RİSK BELİRLEME – ISO 14001 PR-023 Çevre Boyutlarının belirlenmesi prosedürü</vt:lpstr>
      <vt:lpstr>RİSK BELİRLEME – ISO 45001</vt:lpstr>
      <vt:lpstr>PAYDAŞ BELİRLEME</vt:lpstr>
      <vt:lpstr>hedefler– ISO 9001</vt:lpstr>
      <vt:lpstr>Hedefler – ıso 9001</vt:lpstr>
      <vt:lpstr>hedefler– ISO 14001</vt:lpstr>
      <vt:lpstr>hedefler– ISO 45001</vt:lpstr>
      <vt:lpstr>hedefler– ISO 27001</vt:lpstr>
      <vt:lpstr>DENETİM PLANLAMA FAALİYETLERİ</vt:lpstr>
      <vt:lpstr>DENETİM PLANLAMA FAALİYETLERİ</vt:lpstr>
      <vt:lpstr>İç ve dış denetimler – ıso 9001ve diğer standartlar</vt:lpstr>
      <vt:lpstr>İç ve dış denetimler – ıso 9001 9001ve diğer standartlar</vt:lpstr>
      <vt:lpstr>İç ve dış denetimler – ıso 9001 9001ve diğer standartlar</vt:lpstr>
      <vt:lpstr>İç ve dış denetimler – ıso 14001</vt:lpstr>
      <vt:lpstr>İç ve dış denetimler – ıso 45001</vt:lpstr>
      <vt:lpstr>İç ve dış denetimler – ıso 27001</vt:lpstr>
      <vt:lpstr>Yönetimin gözden geçirmesi</vt:lpstr>
      <vt:lpstr>Yönetimin gözden geçirmesi</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YTÜ  ENTEGRE KALİTE YÖNETİM SİSTEMLERİ BİLGİLENDİRMESİ</dc:title>
  <dc:creator>Meral</dc:creator>
  <cp:lastModifiedBy>Recep BAŞAK</cp:lastModifiedBy>
  <cp:revision>15</cp:revision>
  <dcterms:created xsi:type="dcterms:W3CDTF">2023-02-27T13:21:14Z</dcterms:created>
  <dcterms:modified xsi:type="dcterms:W3CDTF">2023-02-28T05:40:37Z</dcterms:modified>
</cp:coreProperties>
</file>